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8" r:id="rId3"/>
    <p:sldId id="299" r:id="rId4"/>
    <p:sldId id="303" r:id="rId5"/>
    <p:sldId id="302" r:id="rId6"/>
    <p:sldId id="301" r:id="rId7"/>
    <p:sldId id="304" r:id="rId8"/>
    <p:sldId id="300" r:id="rId9"/>
    <p:sldId id="257" r:id="rId10"/>
    <p:sldId id="258" r:id="rId11"/>
    <p:sldId id="259" r:id="rId12"/>
    <p:sldId id="260" r:id="rId13"/>
    <p:sldId id="261" r:id="rId14"/>
    <p:sldId id="262" r:id="rId15"/>
    <p:sldId id="266" r:id="rId16"/>
    <p:sldId id="267" r:id="rId17"/>
    <p:sldId id="272" r:id="rId18"/>
    <p:sldId id="268" r:id="rId19"/>
    <p:sldId id="269" r:id="rId20"/>
    <p:sldId id="271" r:id="rId21"/>
    <p:sldId id="270" r:id="rId22"/>
    <p:sldId id="296" r:id="rId23"/>
    <p:sldId id="293" r:id="rId24"/>
    <p:sldId id="294" r:id="rId25"/>
    <p:sldId id="295" r:id="rId26"/>
    <p:sldId id="291" r:id="rId27"/>
    <p:sldId id="290" r:id="rId28"/>
    <p:sldId id="292" r:id="rId29"/>
    <p:sldId id="263" r:id="rId30"/>
    <p:sldId id="264" r:id="rId31"/>
    <p:sldId id="265" r:id="rId32"/>
    <p:sldId id="273" r:id="rId33"/>
    <p:sldId id="274" r:id="rId34"/>
    <p:sldId id="275" r:id="rId35"/>
    <p:sldId id="283" r:id="rId36"/>
    <p:sldId id="284" r:id="rId37"/>
    <p:sldId id="285" r:id="rId38"/>
    <p:sldId id="286" r:id="rId39"/>
    <p:sldId id="287" r:id="rId40"/>
    <p:sldId id="305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4852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9484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398934" y="609600"/>
            <a:ext cx="2302933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490133" y="609600"/>
            <a:ext cx="6728178" cy="54864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21981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44528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59326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615" y="1709739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615" y="4589464"/>
            <a:ext cx="1051560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3992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90133" y="1981200"/>
            <a:ext cx="4515556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86311" y="1981200"/>
            <a:ext cx="4515556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39351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141" y="365126"/>
            <a:ext cx="1051560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141" y="1681163"/>
            <a:ext cx="51590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141" y="2505075"/>
            <a:ext cx="515902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3142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3142" y="2505075"/>
            <a:ext cx="518160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809434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4880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73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141" y="457200"/>
            <a:ext cx="39322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482" y="987426"/>
            <a:ext cx="617125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141" y="2057400"/>
            <a:ext cx="39322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7378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59551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141" y="457200"/>
            <a:ext cx="39322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482" y="987426"/>
            <a:ext cx="617125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141" y="2057400"/>
            <a:ext cx="39322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51160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83871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398934" y="609600"/>
            <a:ext cx="2302933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490133" y="609600"/>
            <a:ext cx="6728178" cy="54864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0262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615" y="1709739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615" y="4589464"/>
            <a:ext cx="1051560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306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90133" y="1981200"/>
            <a:ext cx="4515556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86311" y="1981200"/>
            <a:ext cx="4515556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2123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141" y="365126"/>
            <a:ext cx="1051560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141" y="1681163"/>
            <a:ext cx="51590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141" y="2505075"/>
            <a:ext cx="515902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3142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3142" y="2505075"/>
            <a:ext cx="518160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4598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0382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57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141" y="457200"/>
            <a:ext cx="39322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482" y="987426"/>
            <a:ext cx="617125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141" y="2057400"/>
            <a:ext cx="39322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114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141" y="457200"/>
            <a:ext cx="39322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482" y="987426"/>
            <a:ext cx="617125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141" y="2057400"/>
            <a:ext cx="39322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5204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142993" y="107950"/>
            <a:ext cx="11906015" cy="6642100"/>
            <a:chOff x="76" y="68"/>
            <a:chExt cx="6328" cy="4184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76" y="68"/>
              <a:ext cx="6328" cy="4184"/>
            </a:xfrm>
            <a:prstGeom prst="rect">
              <a:avLst/>
            </a:prstGeom>
            <a:gradFill rotWithShape="0">
              <a:gsLst>
                <a:gs pos="0">
                  <a:srgbClr val="3352B2"/>
                </a:gs>
                <a:gs pos="50000">
                  <a:srgbClr val="00279F"/>
                </a:gs>
                <a:gs pos="100000">
                  <a:srgbClr val="3352B2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00"/>
            </a:p>
          </p:txBody>
        </p:sp>
        <p:sp>
          <p:nvSpPr>
            <p:cNvPr id="1030" name="Rectangle 3"/>
            <p:cNvSpPr>
              <a:spLocks noChangeArrowheads="1"/>
            </p:cNvSpPr>
            <p:nvPr/>
          </p:nvSpPr>
          <p:spPr bwMode="auto">
            <a:xfrm>
              <a:off x="169" y="140"/>
              <a:ext cx="6154" cy="4036"/>
            </a:xfrm>
            <a:prstGeom prst="rect">
              <a:avLst/>
            </a:prstGeom>
            <a:gradFill rotWithShape="0">
              <a:gsLst>
                <a:gs pos="0">
                  <a:srgbClr val="00279F"/>
                </a:gs>
                <a:gs pos="50000">
                  <a:srgbClr val="4C67BC"/>
                </a:gs>
                <a:gs pos="100000">
                  <a:srgbClr val="00279F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00"/>
            </a:p>
          </p:txBody>
        </p:sp>
        <p:sp>
          <p:nvSpPr>
            <p:cNvPr id="1031" name="Rectangle 4"/>
            <p:cNvSpPr>
              <a:spLocks noChangeArrowheads="1"/>
            </p:cNvSpPr>
            <p:nvPr/>
          </p:nvSpPr>
          <p:spPr bwMode="auto">
            <a:xfrm>
              <a:off x="214" y="188"/>
              <a:ext cx="6051" cy="3944"/>
            </a:xfrm>
            <a:prstGeom prst="rect">
              <a:avLst/>
            </a:prstGeom>
            <a:gradFill rotWithShape="0">
              <a:gsLst>
                <a:gs pos="0">
                  <a:srgbClr val="4C67BC"/>
                </a:gs>
                <a:gs pos="50000">
                  <a:srgbClr val="00279F"/>
                </a:gs>
                <a:gs pos="100000">
                  <a:srgbClr val="4C67BC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00"/>
            </a:p>
          </p:txBody>
        </p:sp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306" y="272"/>
              <a:ext cx="5869" cy="3776"/>
            </a:xfrm>
            <a:prstGeom prst="rect">
              <a:avLst/>
            </a:prstGeom>
            <a:gradFill rotWithShape="0">
              <a:gsLst>
                <a:gs pos="0">
                  <a:srgbClr val="000C2F"/>
                </a:gs>
                <a:gs pos="100000">
                  <a:srgbClr val="00279F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00"/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90134" y="609600"/>
            <a:ext cx="92117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90134" y="1981200"/>
            <a:ext cx="921173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Click to edit Master text styles</a:t>
            </a:r>
          </a:p>
          <a:p>
            <a:pPr lvl="1"/>
            <a:r>
              <a:rPr lang="es-ES_tradnl" altLang="es-ES"/>
              <a:t>Second Level</a:t>
            </a:r>
          </a:p>
          <a:p>
            <a:pPr lvl="2"/>
            <a:r>
              <a:rPr lang="es-ES_tradnl" altLang="es-ES"/>
              <a:t>Third Level</a:t>
            </a:r>
          </a:p>
          <a:p>
            <a:pPr lvl="3"/>
            <a:r>
              <a:rPr lang="es-ES_tradnl" altLang="es-ES"/>
              <a:t>Fourth Level</a:t>
            </a:r>
          </a:p>
          <a:p>
            <a:pPr lvl="4"/>
            <a:r>
              <a:rPr lang="es-ES_tradnl" altLang="es-E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1515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>
            <a:grpSpLocks/>
          </p:cNvGrpSpPr>
          <p:nvPr/>
        </p:nvGrpSpPr>
        <p:grpSpPr bwMode="auto">
          <a:xfrm>
            <a:off x="142993" y="107950"/>
            <a:ext cx="11906015" cy="6642100"/>
            <a:chOff x="76" y="68"/>
            <a:chExt cx="6328" cy="4184"/>
          </a:xfrm>
        </p:grpSpPr>
        <p:sp>
          <p:nvSpPr>
            <p:cNvPr id="2053" name="Rectangle 2"/>
            <p:cNvSpPr>
              <a:spLocks noChangeArrowheads="1"/>
            </p:cNvSpPr>
            <p:nvPr/>
          </p:nvSpPr>
          <p:spPr bwMode="auto">
            <a:xfrm>
              <a:off x="76" y="68"/>
              <a:ext cx="6328" cy="4184"/>
            </a:xfrm>
            <a:prstGeom prst="rect">
              <a:avLst/>
            </a:prstGeom>
            <a:gradFill rotWithShape="0">
              <a:gsLst>
                <a:gs pos="0">
                  <a:srgbClr val="3352B2"/>
                </a:gs>
                <a:gs pos="50000">
                  <a:srgbClr val="00279F"/>
                </a:gs>
                <a:gs pos="100000">
                  <a:srgbClr val="3352B2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00"/>
            </a:p>
          </p:txBody>
        </p:sp>
        <p:sp>
          <p:nvSpPr>
            <p:cNvPr id="2054" name="Rectangle 3"/>
            <p:cNvSpPr>
              <a:spLocks noChangeArrowheads="1"/>
            </p:cNvSpPr>
            <p:nvPr/>
          </p:nvSpPr>
          <p:spPr bwMode="auto">
            <a:xfrm>
              <a:off x="169" y="140"/>
              <a:ext cx="6154" cy="4036"/>
            </a:xfrm>
            <a:prstGeom prst="rect">
              <a:avLst/>
            </a:prstGeom>
            <a:gradFill rotWithShape="0">
              <a:gsLst>
                <a:gs pos="0">
                  <a:srgbClr val="00279F"/>
                </a:gs>
                <a:gs pos="50000">
                  <a:srgbClr val="4C67BC"/>
                </a:gs>
                <a:gs pos="100000">
                  <a:srgbClr val="00279F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00"/>
            </a:p>
          </p:txBody>
        </p:sp>
        <p:sp>
          <p:nvSpPr>
            <p:cNvPr id="2055" name="Rectangle 4"/>
            <p:cNvSpPr>
              <a:spLocks noChangeArrowheads="1"/>
            </p:cNvSpPr>
            <p:nvPr/>
          </p:nvSpPr>
          <p:spPr bwMode="auto">
            <a:xfrm>
              <a:off x="214" y="188"/>
              <a:ext cx="6051" cy="3944"/>
            </a:xfrm>
            <a:prstGeom prst="rect">
              <a:avLst/>
            </a:prstGeom>
            <a:gradFill rotWithShape="0">
              <a:gsLst>
                <a:gs pos="0">
                  <a:srgbClr val="4C67BC"/>
                </a:gs>
                <a:gs pos="50000">
                  <a:srgbClr val="00279F"/>
                </a:gs>
                <a:gs pos="100000">
                  <a:srgbClr val="4C67BC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00"/>
            </a:p>
          </p:txBody>
        </p:sp>
        <p:sp>
          <p:nvSpPr>
            <p:cNvPr id="2056" name="Rectangle 5"/>
            <p:cNvSpPr>
              <a:spLocks noChangeArrowheads="1"/>
            </p:cNvSpPr>
            <p:nvPr/>
          </p:nvSpPr>
          <p:spPr bwMode="auto">
            <a:xfrm>
              <a:off x="306" y="272"/>
              <a:ext cx="5869" cy="3776"/>
            </a:xfrm>
            <a:prstGeom prst="rect">
              <a:avLst/>
            </a:prstGeom>
            <a:gradFill rotWithShape="0">
              <a:gsLst>
                <a:gs pos="0">
                  <a:srgbClr val="000C2F"/>
                </a:gs>
                <a:gs pos="100000">
                  <a:srgbClr val="00279F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00"/>
            </a:p>
          </p:txBody>
        </p: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90134" y="609600"/>
            <a:ext cx="92117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Click to edit Master title style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90134" y="1981200"/>
            <a:ext cx="921173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Click to edit Master text styles</a:t>
            </a:r>
          </a:p>
          <a:p>
            <a:pPr lvl="1"/>
            <a:r>
              <a:rPr lang="es-ES_tradnl" altLang="es-ES"/>
              <a:t>Second Level</a:t>
            </a:r>
          </a:p>
          <a:p>
            <a:pPr lvl="2"/>
            <a:r>
              <a:rPr lang="es-ES_tradnl" altLang="es-ES"/>
              <a:t>Third Level</a:t>
            </a:r>
          </a:p>
          <a:p>
            <a:pPr lvl="3"/>
            <a:r>
              <a:rPr lang="es-ES_tradnl" altLang="es-ES"/>
              <a:t>Fourth Level</a:t>
            </a:r>
          </a:p>
          <a:p>
            <a:pPr lvl="4"/>
            <a:r>
              <a:rPr lang="es-ES_tradnl" altLang="es-E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58980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828800"/>
            <a:ext cx="8763000" cy="1143000"/>
          </a:xfrm>
        </p:spPr>
        <p:txBody>
          <a:bodyPr anchor="ctr"/>
          <a:lstStyle/>
          <a:p>
            <a:r>
              <a:rPr lang="es-ES_tradnl" altLang="es-ES" b="1"/>
              <a:t>DIARREA AGUDA</a:t>
            </a:r>
            <a:endParaRPr lang="es-ES_tradnl" altLang="es-ES" sz="44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59600" y="4495800"/>
            <a:ext cx="2755900" cy="1143000"/>
          </a:xfrm>
        </p:spPr>
        <p:txBody>
          <a:bodyPr/>
          <a:lstStyle/>
          <a:p>
            <a:r>
              <a:rPr lang="es-ES_tradnl" altLang="es-ES" b="1"/>
              <a:t>Daniel E. Berli</a:t>
            </a:r>
          </a:p>
          <a:p>
            <a:r>
              <a:rPr lang="es-ES_tradnl" altLang="es-ES" b="1"/>
              <a:t>UNR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29D35B-13A4-4AC2-901E-D5AB15B5F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5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04"/>
    </mc:Choice>
    <mc:Fallback xmlns="">
      <p:transition spd="slow" advTm="3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1524000"/>
            <a:ext cx="8305800" cy="4343400"/>
          </a:xfrm>
          <a:noFill/>
        </p:spPr>
        <p:txBody>
          <a:bodyPr/>
          <a:lstStyle/>
          <a:p>
            <a:pPr marL="342900" indent="-342900" algn="l"/>
            <a:r>
              <a:rPr lang="es-ES_tradnl" altLang="es-ES"/>
              <a:t>- Malabsorción de HC (Sme. malabsorción, déficit de      disacaridasas).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- Ingestión excesiva de HC (lactulosa, salvado, goma de mascar).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  Magnesio (en laxantes o antiácidos).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/>
            <a:r>
              <a:rPr lang="es-ES_tradnl" altLang="es-ES"/>
              <a:t>- Laxantes con aniones que se absorben mal</a:t>
            </a:r>
          </a:p>
          <a:p>
            <a:pPr marL="342900" indent="-342900" algn="l"/>
            <a:r>
              <a:rPr lang="es-ES_tradnl" altLang="es-ES"/>
              <a:t>  (sulfato, fosfato o citrato de Na).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790700" y="381000"/>
            <a:ext cx="868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ES" sz="2400" b="1">
                <a:solidFill>
                  <a:srgbClr val="FAFD00"/>
                </a:solidFill>
                <a:latin typeface="Arial" charset="0"/>
              </a:rPr>
              <a:t>DIARREA</a:t>
            </a:r>
            <a:r>
              <a:rPr lang="es-ES_tradnl" altLang="es-ES" sz="2800" b="1">
                <a:solidFill>
                  <a:srgbClr val="FAFD00"/>
                </a:solidFill>
                <a:latin typeface="Arial" charset="0"/>
              </a:rPr>
              <a:t> </a:t>
            </a:r>
            <a:r>
              <a:rPr lang="es-ES_tradnl" altLang="es-ES" sz="2400" b="1">
                <a:solidFill>
                  <a:srgbClr val="FAFD00"/>
                </a:solidFill>
                <a:latin typeface="Arial" charset="0"/>
              </a:rPr>
              <a:t>OSMÓTICA</a:t>
            </a:r>
            <a:endParaRPr lang="es-ES_tradnl" altLang="es-ES" sz="2800" b="1">
              <a:solidFill>
                <a:srgbClr val="FAFD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9E65D8-6D21-47EF-AB40-4CFEEA5E0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20395"/>
      </p:ext>
    </p:extLst>
  </p:cSld>
  <p:clrMapOvr>
    <a:masterClrMapping/>
  </p:clrMapOvr>
  <p:transition advTm="68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838200"/>
            <a:ext cx="8686800" cy="838200"/>
          </a:xfrm>
          <a:noFill/>
        </p:spPr>
        <p:txBody>
          <a:bodyPr anchor="ctr"/>
          <a:lstStyle/>
          <a:p>
            <a:r>
              <a:rPr lang="es-ES_tradnl" altLang="es-ES" sz="2400" b="1"/>
              <a:t>DIARREA SECRETORA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2209800"/>
            <a:ext cx="7696200" cy="41148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Heces acuosas y voluminosas  (gte. &gt; 1 l/día)</a:t>
            </a:r>
          </a:p>
          <a:p>
            <a:pPr marL="342900" indent="-342900" algn="l"/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[Na] + [K] x 2 = osmolalidad fecal 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Persisten con el ayuno.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Generalmente sin moco, pus ni sangre.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endParaRPr lang="es-ES_tradnl" altLang="es-ES"/>
          </a:p>
          <a:p>
            <a:pPr marL="342900" indent="-342900" algn="r"/>
            <a:endParaRPr lang="es-ES_tradnl" altLang="es-ES" sz="2000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71CF00-B190-4021-AEF3-82A9386E9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53994"/>
      </p:ext>
    </p:extLst>
  </p:cSld>
  <p:clrMapOvr>
    <a:masterClrMapping/>
  </p:clrMapOvr>
  <p:transition advTm="60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8300" y="457200"/>
            <a:ext cx="8839200" cy="9906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SECRETORA. CAUSAS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79650" y="1557338"/>
            <a:ext cx="8547100" cy="41148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Infección por organismos enterotoxigénicos.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Abuso de laxantes (sen, bisacodilo, cáscara sagrada, dantrón, áloe)</a:t>
            </a:r>
          </a:p>
          <a:p>
            <a:pPr marL="342900" indent="-342900" algn="l"/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Malabsorción de ácidos biliares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Hormonal (Vipoma, Z-E, carcinoide)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Adenoma velloso rectal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5C49C2-B29A-4A8E-AB85-190615FE8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70615"/>
      </p:ext>
    </p:extLst>
  </p:cSld>
  <p:clrMapOvr>
    <a:masterClrMapping/>
  </p:clrMapOvr>
  <p:transition advTm="38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0"/>
            <a:ext cx="8686800" cy="9906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AGUDA. CAUSAS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6500" y="1676400"/>
            <a:ext cx="8534400" cy="44958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Infecciosas (virus, bacterias, hongos, parásitos).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Intoxicación alimentaria.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Fármacos.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Enfermedad Inflamatoria Intestinal.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Bolo fecal.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Intoxicación por metales pesados.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Colitis isquémica. 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Malabsorción. 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Alteraciones motoras                         </a:t>
            </a:r>
            <a:endParaRPr lang="es-ES_tradnl" altLang="es-ES" sz="2000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1EA224-4A33-4DBE-AC4A-42EA1FC30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96800"/>
      </p:ext>
    </p:extLst>
  </p:cSld>
  <p:clrMapOvr>
    <a:masterClrMapping/>
  </p:clrMapOvr>
  <p:transition advTm="184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533400"/>
            <a:ext cx="8686800" cy="9906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AGUDA. DIAGNÓSTICO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95700" y="1981200"/>
            <a:ext cx="7315200" cy="4267200"/>
          </a:xfrm>
          <a:noFill/>
        </p:spPr>
        <p:txBody>
          <a:bodyPr/>
          <a:lstStyle/>
          <a:p>
            <a:pPr marL="342900" indent="-342900" algn="l"/>
            <a:r>
              <a:rPr lang="es-ES_tradnl" altLang="es-ES"/>
              <a:t>1.- Anamnesis</a:t>
            </a:r>
          </a:p>
          <a:p>
            <a:pPr marL="342900" indent="-342900" algn="l"/>
            <a:r>
              <a:rPr lang="es-ES_tradnl" altLang="es-ES"/>
              <a:t>2.- Fecalograma.</a:t>
            </a:r>
          </a:p>
          <a:p>
            <a:pPr marL="342900" indent="-342900" algn="l"/>
            <a:r>
              <a:rPr lang="es-ES_tradnl" altLang="es-ES"/>
              <a:t>3.- Coprocultivo.</a:t>
            </a:r>
          </a:p>
          <a:p>
            <a:pPr marL="342900" indent="-342900" algn="l"/>
            <a:r>
              <a:rPr lang="es-ES_tradnl" altLang="es-ES"/>
              <a:t>4.- Ex. parasitológico de materia fecal.</a:t>
            </a:r>
          </a:p>
          <a:p>
            <a:pPr marL="342900" indent="-342900" algn="l"/>
            <a:r>
              <a:rPr lang="es-ES_tradnl" altLang="es-ES"/>
              <a:t>5.- Hemocultivos.</a:t>
            </a:r>
          </a:p>
          <a:p>
            <a:pPr marL="342900" indent="-342900" algn="l"/>
            <a:r>
              <a:rPr lang="es-ES_tradnl" altLang="es-ES"/>
              <a:t>6.- Rectoscopía con biopsia rectal.  </a:t>
            </a:r>
          </a:p>
          <a:p>
            <a:pPr marL="342900" indent="-342900" algn="l"/>
            <a:r>
              <a:rPr lang="es-ES_tradnl" altLang="es-ES"/>
              <a:t>   </a:t>
            </a:r>
          </a:p>
          <a:p>
            <a:pPr marL="342900" indent="-342900" algn="r"/>
            <a:endParaRPr lang="es-ES_tradnl" altLang="es-ES" sz="2000" b="1">
              <a:latin typeface="Times New Roman" pitchFamily="18" charset="0"/>
            </a:endParaRPr>
          </a:p>
          <a:p>
            <a:pPr marL="342900" indent="-342900" algn="r"/>
            <a:endParaRPr lang="es-ES_tradnl" altLang="es-ES" sz="2000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04C6CE-7684-47F1-B3B0-925DBF490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20171"/>
      </p:ext>
    </p:extLst>
  </p:cSld>
  <p:clrMapOvr>
    <a:masterClrMapping/>
  </p:clrMapOvr>
  <p:transition advTm="16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ES_tradnl" altLang="es-ES" sz="2000" b="1"/>
              <a:t>DIARREA AGUDA. ANAMNESIS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514600"/>
            <a:ext cx="3810000" cy="3581400"/>
          </a:xfrm>
          <a:noFill/>
        </p:spPr>
        <p:txBody>
          <a:bodyPr/>
          <a:lstStyle/>
          <a:p>
            <a:r>
              <a:rPr lang="es-ES_tradnl" altLang="es-ES" sz="2400"/>
              <a:t>Fiebre, tenesmo</a:t>
            </a:r>
          </a:p>
          <a:p>
            <a:r>
              <a:rPr lang="es-ES_tradnl" altLang="es-ES" sz="2400"/>
              <a:t>Diarrea con sangre</a:t>
            </a:r>
          </a:p>
          <a:p>
            <a:r>
              <a:rPr lang="es-ES_tradnl" altLang="es-ES" sz="2400"/>
              <a:t>Ingesta de pescados</a:t>
            </a:r>
          </a:p>
          <a:p>
            <a:r>
              <a:rPr lang="es-ES_tradnl" altLang="es-ES" sz="2400"/>
              <a:t>Uso de antibióticos</a:t>
            </a:r>
          </a:p>
          <a:p>
            <a:r>
              <a:rPr lang="es-ES_tradnl" altLang="es-ES" sz="2400"/>
              <a:t>Pérdida de peso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2514600"/>
            <a:ext cx="3810000" cy="3581400"/>
          </a:xfrm>
          <a:noFill/>
        </p:spPr>
        <p:txBody>
          <a:bodyPr/>
          <a:lstStyle/>
          <a:p>
            <a:r>
              <a:rPr lang="es-ES_tradnl" altLang="es-ES" sz="2400"/>
              <a:t>Viajes previos</a:t>
            </a:r>
          </a:p>
          <a:p>
            <a:r>
              <a:rPr lang="es-ES_tradnl" altLang="es-ES" sz="2400"/>
              <a:t>Brotes epidémicos</a:t>
            </a:r>
          </a:p>
          <a:p>
            <a:r>
              <a:rPr lang="es-ES_tradnl" altLang="es-ES" sz="2400"/>
              <a:t>Hábitos sexuales</a:t>
            </a:r>
          </a:p>
          <a:p>
            <a:r>
              <a:rPr lang="es-ES_tradnl" altLang="es-ES" sz="2400"/>
              <a:t>Dolor abdominal</a:t>
            </a:r>
          </a:p>
          <a:p>
            <a:r>
              <a:rPr lang="es-ES_tradnl" altLang="es-ES" sz="2400"/>
              <a:t>Inmunosupresión</a:t>
            </a:r>
          </a:p>
          <a:p>
            <a:endParaRPr lang="es-ES_tradnl" altLang="es-ES" sz="2400"/>
          </a:p>
          <a:p>
            <a:pPr algn="r"/>
            <a:endParaRPr lang="es-ES_tradnl" altLang="es-ES" sz="1800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24F4B9-6941-4A02-BC33-6E04B446C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18571"/>
      </p:ext>
    </p:extLst>
  </p:cSld>
  <p:clrMapOvr>
    <a:masterClrMapping/>
  </p:clrMapOvr>
  <p:transition advTm="101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985838"/>
            <a:ext cx="7296150" cy="1219200"/>
          </a:xfrm>
          <a:noFill/>
        </p:spPr>
        <p:txBody>
          <a:bodyPr/>
          <a:lstStyle/>
          <a:p>
            <a:r>
              <a:rPr lang="es-ES_tradnl" altLang="es-ES" sz="2000" b="1"/>
              <a:t>DIARREA AGUDA. LEUCOCITOS EN MF</a:t>
            </a:r>
            <a:br>
              <a:rPr lang="es-ES_tradnl" altLang="es-ES" sz="2000" b="1"/>
            </a:br>
            <a:br>
              <a:rPr lang="es-ES_tradnl" altLang="es-ES" sz="2000" b="1"/>
            </a:br>
            <a:br>
              <a:rPr lang="es-ES_tradnl" altLang="es-ES" sz="2000" b="1"/>
            </a:br>
            <a:r>
              <a:rPr lang="es-ES_tradnl" altLang="es-ES" sz="2000" b="1">
                <a:solidFill>
                  <a:schemeClr val="accent1"/>
                </a:solidFill>
              </a:rPr>
              <a:t>Sin leucocitos                       Con PMN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28900" y="2525713"/>
            <a:ext cx="4038600" cy="4648200"/>
          </a:xfrm>
          <a:noFill/>
        </p:spPr>
        <p:txBody>
          <a:bodyPr/>
          <a:lstStyle/>
          <a:p>
            <a:r>
              <a:rPr lang="es-ES_tradnl" altLang="es-ES" sz="2000"/>
              <a:t>V. cholerae</a:t>
            </a:r>
          </a:p>
          <a:p>
            <a:r>
              <a:rPr lang="es-ES_tradnl" altLang="es-ES" sz="2000"/>
              <a:t>E. coli no invasiva</a:t>
            </a:r>
          </a:p>
          <a:p>
            <a:r>
              <a:rPr lang="es-ES_tradnl" altLang="es-ES" sz="2000"/>
              <a:t>V. parahemolyticus</a:t>
            </a:r>
          </a:p>
          <a:p>
            <a:r>
              <a:rPr lang="es-ES_tradnl" altLang="es-ES" sz="2000"/>
              <a:t>Giardia lamblia</a:t>
            </a:r>
          </a:p>
          <a:p>
            <a:r>
              <a:rPr lang="es-ES_tradnl" altLang="es-ES" sz="2000"/>
              <a:t>Virus Norwald, rotav.</a:t>
            </a:r>
          </a:p>
          <a:p>
            <a:r>
              <a:rPr lang="es-ES_tradnl" altLang="es-ES" sz="2000"/>
              <a:t>Cryptosporidium</a:t>
            </a:r>
          </a:p>
          <a:p>
            <a:r>
              <a:rPr lang="es-ES_tradnl" altLang="es-ES" sz="2000"/>
              <a:t>Bacillus cereus</a:t>
            </a:r>
          </a:p>
          <a:p>
            <a:r>
              <a:rPr lang="es-ES_tradnl" altLang="es-ES" sz="2000"/>
              <a:t>Cl. perfringens</a:t>
            </a:r>
          </a:p>
          <a:p>
            <a:r>
              <a:rPr lang="es-ES_tradnl" altLang="es-ES" sz="2000"/>
              <a:t>St. aureus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24563" y="2482850"/>
            <a:ext cx="4114800" cy="4114800"/>
          </a:xfrm>
          <a:noFill/>
        </p:spPr>
        <p:txBody>
          <a:bodyPr/>
          <a:lstStyle/>
          <a:p>
            <a:r>
              <a:rPr lang="es-ES_tradnl" altLang="es-ES" sz="2000"/>
              <a:t>Shigella</a:t>
            </a:r>
          </a:p>
          <a:p>
            <a:r>
              <a:rPr lang="es-ES_tradnl" altLang="es-ES" sz="2000"/>
              <a:t>E. coli enteroinvasiva</a:t>
            </a:r>
          </a:p>
          <a:p>
            <a:r>
              <a:rPr lang="es-ES_tradnl" altLang="es-ES" sz="2000"/>
              <a:t>Salmonella enteritidis</a:t>
            </a:r>
          </a:p>
          <a:p>
            <a:r>
              <a:rPr lang="es-ES_tradnl" altLang="es-ES" sz="2000"/>
              <a:t>Cl. difficile</a:t>
            </a:r>
          </a:p>
          <a:p>
            <a:r>
              <a:rPr lang="es-ES_tradnl" altLang="es-ES" sz="2000"/>
              <a:t>Cl. jejuni</a:t>
            </a:r>
          </a:p>
          <a:p>
            <a:r>
              <a:rPr lang="es-ES_tradnl" altLang="es-ES" sz="2000"/>
              <a:t>Ameba histolytica</a:t>
            </a:r>
          </a:p>
          <a:p>
            <a:r>
              <a:rPr lang="es-ES_tradnl" altLang="es-ES" sz="2000"/>
              <a:t>Campylobacter jejuni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8A021B-E6E5-4312-93C3-76BD54C27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6027"/>
      </p:ext>
    </p:extLst>
  </p:cSld>
  <p:clrMapOvr>
    <a:masterClrMapping/>
  </p:clrMapOvr>
  <p:transition advTm="25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609600"/>
            <a:ext cx="8686800" cy="838200"/>
          </a:xfrm>
          <a:noFill/>
        </p:spPr>
        <p:txBody>
          <a:bodyPr anchor="ctr"/>
          <a:lstStyle/>
          <a:p>
            <a:r>
              <a:rPr lang="es-ES_tradnl" altLang="es-ES" sz="2400" b="1"/>
              <a:t>DIARREA AGUDA. COPROCULTIVO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752600"/>
            <a:ext cx="8458200" cy="44196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El 50% de las diarreas bacterianas tienen coprocultivo negativo. Sirve si es (+), si es(-) no descarta origen bacteriano.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- Si no se lo pide específicamente se realizasólo para Salmonella, Shigella y Escherichia coli enteropatógena.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- Demora tres o más días.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6FC8A9-87EF-4F3A-8B1C-645D512D2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36093"/>
      </p:ext>
    </p:extLst>
  </p:cSld>
  <p:clrMapOvr>
    <a:masterClrMapping/>
  </p:clrMapOvr>
  <p:transition advTm="73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569913"/>
            <a:ext cx="8686800" cy="9144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AGUDA. PARASITOLÓGICO MF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66900" y="1830388"/>
            <a:ext cx="8610600" cy="41910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Es el test más subjetivo.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/>
            <a:r>
              <a:rPr lang="es-ES_tradnl" altLang="es-ES"/>
              <a:t>- Requiere personal con gran entrenamiento y con un volumen adecuado de pruebas positivas con objeto de mantener la habilidad diagnóstica.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- Las pruebas objetivas no se han desarrollado en la práctica clínica</a:t>
            </a:r>
          </a:p>
          <a:p>
            <a:pPr marL="342900" indent="-342900" algn="l"/>
            <a:endParaRPr lang="es-ES_tradnl" altLang="es-ES"/>
          </a:p>
          <a:p>
            <a:pPr marL="342900" indent="-342900" algn="r"/>
            <a:endParaRPr lang="es-ES_tradnl" altLang="es-ES" sz="2000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1C0C39-D600-464B-B80C-074364C2F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66032"/>
      </p:ext>
    </p:extLst>
  </p:cSld>
  <p:clrMapOvr>
    <a:masterClrMapping/>
  </p:clrMapOvr>
  <p:transition advTm="29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0700" y="782638"/>
            <a:ext cx="8686800" cy="9906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AGUDA. HEMOCULTIVOS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66900" y="2133600"/>
            <a:ext cx="8534400" cy="43434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Son útiles cuando se sospecha clínicamente la existencia de bacteriemia.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- Son positivos hasta en el 50% de las infecciones por Salmonellas y por Micobacterium avium intracelular (MAI), microorganismo que era frecuente en las diarreas de pacientes HIV positivos.</a:t>
            </a:r>
          </a:p>
          <a:p>
            <a:pPr marL="342900" indent="-342900" algn="r"/>
            <a:endParaRPr lang="es-ES_tradnl" altLang="es-ES" sz="2000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0A6ABB-BF35-4995-A6C6-EBCCBABCE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65438"/>
      </p:ext>
    </p:extLst>
  </p:cSld>
  <p:clrMapOvr>
    <a:masterClrMapping/>
  </p:clrMapOvr>
  <p:transition advTm="21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57200"/>
            <a:ext cx="7772400" cy="1066800"/>
          </a:xfrm>
          <a:noFill/>
        </p:spPr>
        <p:txBody>
          <a:bodyPr anchor="ctr"/>
          <a:lstStyle/>
          <a:p>
            <a:r>
              <a:rPr lang="es-ES_tradnl" altLang="es-ES" sz="2800" b="1"/>
              <a:t>DIARREA. DEFINICIÓN</a:t>
            </a:r>
            <a:endParaRPr lang="es-ES_tradnl" altLang="es-ES" sz="28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66900" y="1524000"/>
            <a:ext cx="8153400" cy="43434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Más de dos deposiciones  anormalmente blandas en todo individuo mayor de un año.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r"/>
            <a:endParaRPr lang="es-ES_tradnl" altLang="es-ES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B594CF-1946-4354-9D6C-29BB724E1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88034"/>
      </p:ext>
    </p:extLst>
  </p:cSld>
  <p:clrMapOvr>
    <a:masterClrMapping/>
  </p:clrMapOvr>
  <p:transition advTm="39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0700" y="642938"/>
            <a:ext cx="8686800" cy="9144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AGUDA. RECTOSCOPIA Y BIOPSIA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0700" y="2057400"/>
            <a:ext cx="8686800" cy="42672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La imagen endoscópica de la diarrea enteroinvasiva y       de la colitis ulcerosa aguda de reciente comienzo suelen  ser semejantes.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/>
            <a:r>
              <a:rPr lang="es-ES_tradnl" altLang="es-ES"/>
              <a:t>- La distorsión de la arquitectura glandular en la biopsia colónica habla en favor de colitis ulcerosa. En la enteroinvasiva generalmente se mantiene el paralelismo glandular. 2% lo pierden.</a:t>
            </a:r>
          </a:p>
          <a:p>
            <a:pPr marL="342900" indent="-342900" algn="r"/>
            <a:endParaRPr lang="es-ES_tradnl" altLang="es-E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AF63B9-DB3F-485B-8A24-C96C8979E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9622"/>
      </p:ext>
    </p:extLst>
  </p:cSld>
  <p:clrMapOvr>
    <a:masterClrMapping/>
  </p:clrMapOvr>
  <p:transition advTm="23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1026"/>
          <p:cNvGraphicFramePr>
            <a:graphicFrameLocks noChangeAspect="1"/>
          </p:cNvGraphicFramePr>
          <p:nvPr/>
        </p:nvGraphicFramePr>
        <p:xfrm>
          <a:off x="952500" y="-315913"/>
          <a:ext cx="10390188" cy="770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iapositiva" r:id="rId5" imgW="4548526" imgH="3407297" progId="PowerPoint.Slide.8">
                  <p:embed/>
                </p:oleObj>
              </mc:Choice>
              <mc:Fallback>
                <p:oleObj name="Diapositiva" r:id="rId5" imgW="4548526" imgH="3407297" progId="PowerPoint.Slide.8">
                  <p:embed/>
                  <p:pic>
                    <p:nvPicPr>
                      <p:cNvPr id="25602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-315913"/>
                        <a:ext cx="10390188" cy="770731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Rectángulo 2"/>
          <p:cNvSpPr>
            <a:spLocks noChangeArrowheads="1"/>
          </p:cNvSpPr>
          <p:nvPr/>
        </p:nvSpPr>
        <p:spPr bwMode="auto">
          <a:xfrm>
            <a:off x="952501" y="44450"/>
            <a:ext cx="2767013" cy="252095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0E99AA-4C43-45DE-98DA-A953A15CD0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3"/>
    </mc:Choice>
    <mc:Fallback xmlns="">
      <p:transition spd="slow" advTm="1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-647700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EC02A7-1BFE-4775-A08E-A7DF70F73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1"/>
    </mc:Choice>
    <mc:Fallback xmlns="">
      <p:transition spd="slow" advTm="1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-609600"/>
            <a:ext cx="10287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5A94B6-058F-43A3-B6EA-98083BD0C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0"/>
    </mc:Choice>
    <mc:Fallback xmlns="">
      <p:transition spd="slow" advTm="1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-781050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CC2387-E6E4-4BBF-8A13-8DE123131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6"/>
    </mc:Choice>
    <mc:Fallback xmlns="">
      <p:transition spd="slow" advTm="1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-228600"/>
            <a:ext cx="10287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C5D799-7A63-4717-B14D-20C931C80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2"/>
    </mc:Choice>
    <mc:Fallback xmlns="">
      <p:transition spd="slow" advTm="20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9329AB-04E8-454D-9049-21B421B06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5"/>
    </mc:Choice>
    <mc:Fallback xmlns="">
      <p:transition spd="slow" advTm="3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-361950"/>
            <a:ext cx="10591800" cy="794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FF862D-C171-4A2F-A52C-D7948B7C0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6"/>
    </mc:Choice>
    <mc:Fallback xmlns="">
      <p:transition spd="slow" advTm="1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762000"/>
            <a:ext cx="8686800" cy="11430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AGUDA. EVALUACIÓN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17850" y="2060575"/>
            <a:ext cx="6146800" cy="3276600"/>
          </a:xfrm>
          <a:noFill/>
        </p:spPr>
        <p:txBody>
          <a:bodyPr/>
          <a:lstStyle/>
          <a:p>
            <a:pPr marL="342900" indent="-342900" algn="l"/>
            <a:r>
              <a:rPr lang="es-ES_tradnl" altLang="es-ES"/>
              <a:t>1.- Paciente SIN deshidratación.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2.- Paciente CON deshidratación.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3.- Paciente CON deshidratación y SHOCK.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4.- Paciente con diarrea con SANGRE</a:t>
            </a:r>
          </a:p>
          <a:p>
            <a:pPr marL="342900" indent="-342900" algn="l"/>
            <a:endParaRPr lang="es-ES_tradnl" altLang="es-E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CA2B34-18B7-4141-862E-AEAA76697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9388"/>
      </p:ext>
    </p:extLst>
  </p:cSld>
  <p:clrMapOvr>
    <a:masterClrMapping/>
  </p:clrMapOvr>
  <p:transition advTm="17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8300" y="457200"/>
            <a:ext cx="8763000" cy="838200"/>
          </a:xfrm>
          <a:noFill/>
        </p:spPr>
        <p:txBody>
          <a:bodyPr anchor="ctr"/>
          <a:lstStyle/>
          <a:p>
            <a:r>
              <a:rPr lang="es-ES_tradnl" altLang="es-ES" sz="2400" b="1"/>
              <a:t>DIARREA AGUDA SIN DESHIDRATACION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5500" y="1295400"/>
            <a:ext cx="8915400" cy="4724400"/>
          </a:xfrm>
          <a:noFill/>
        </p:spPr>
        <p:txBody>
          <a:bodyPr/>
          <a:lstStyle/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_tradnl" altLang="es-ES"/>
              <a:t>El tratamiento es ambulatorio.</a:t>
            </a:r>
          </a:p>
          <a:p>
            <a:pPr marL="342900" indent="-342900" algn="l">
              <a:lnSpc>
                <a:spcPct val="90000"/>
              </a:lnSpc>
            </a:pPr>
            <a:endParaRPr lang="es-ES_tradnl" altLang="es-ES"/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_tradnl" altLang="es-ES"/>
              <a:t>Dieta líquida (agua, té, caldo).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endParaRPr lang="es-ES_tradnl" altLang="es-ES"/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_tradnl" altLang="es-ES"/>
              <a:t>Crema de bismuto: 1 cucharada sopera cada4 hs (tiñe las heces de negro). Disminuirla paulatinamente.</a:t>
            </a:r>
          </a:p>
          <a:p>
            <a:pPr marL="342900" indent="-342900" algn="l">
              <a:lnSpc>
                <a:spcPct val="90000"/>
              </a:lnSpc>
            </a:pPr>
            <a:endParaRPr lang="es-ES_tradnl" altLang="es-ES"/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_tradnl" altLang="es-ES"/>
              <a:t>Evitar en lo posible antiespasmódicos, gastroquinéticos y antidiarreicos.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endParaRPr lang="es-ES_tradnl" altLang="es-ES"/>
          </a:p>
          <a:p>
            <a:pPr marL="342900" indent="-342900" algn="l">
              <a:lnSpc>
                <a:spcPct val="90000"/>
              </a:lnSpc>
            </a:pPr>
            <a:r>
              <a:rPr lang="es-ES_tradnl" altLang="es-ES"/>
              <a:t>-   Realimentación en 24-48 hs: manzana, queso blando, arroz, polenta, banana.</a:t>
            </a:r>
          </a:p>
          <a:p>
            <a:pPr marL="342900" indent="-342900" algn="l">
              <a:lnSpc>
                <a:spcPct val="90000"/>
              </a:lnSpc>
            </a:pPr>
            <a:endParaRPr lang="es-ES_tradnl" altLang="es-ES"/>
          </a:p>
          <a:p>
            <a:pPr marL="342900" indent="-342900" algn="r"/>
            <a:endParaRPr lang="es-ES_tradnl" altLang="es-ES" sz="2000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E758E8-F4C5-4BE2-9547-88EBC5EC7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2841"/>
      </p:ext>
    </p:extLst>
  </p:cSld>
  <p:clrMapOvr>
    <a:masterClrMapping/>
  </p:clrMapOvr>
  <p:transition advTm="168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57200"/>
            <a:ext cx="7772400" cy="1066800"/>
          </a:xfrm>
          <a:noFill/>
        </p:spPr>
        <p:txBody>
          <a:bodyPr anchor="ctr"/>
          <a:lstStyle/>
          <a:p>
            <a:r>
              <a:rPr lang="es-ES_tradnl" altLang="es-ES" sz="2800" b="1"/>
              <a:t>DIARREA. DEFINICION</a:t>
            </a:r>
            <a:endParaRPr lang="es-ES_tradnl" altLang="es-ES" sz="28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66900" y="1524000"/>
            <a:ext cx="8153400" cy="43434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Más de dos deposiciones  anormalmente blandas en todo individuo mayor de un año.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En general se observa un aumento del peso (más de 200 gr) y  la frecuencia de las deposiciones (más de dos).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r"/>
            <a:endParaRPr lang="es-ES_tradnl" altLang="es-ES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961EE5-0116-43BE-9C9B-F7C58BDE3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73927"/>
      </p:ext>
    </p:extLst>
  </p:cSld>
  <p:clrMapOvr>
    <a:masterClrMapping/>
  </p:clrMapOvr>
  <p:transition advTm="14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0"/>
            <a:ext cx="8686800" cy="6858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AGUDA. CRITERIOS DE INTERNACIÓN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1463" y="1676400"/>
            <a:ext cx="7677150" cy="4724400"/>
          </a:xfrm>
          <a:noFill/>
        </p:spPr>
        <p:txBody>
          <a:bodyPr/>
          <a:lstStyle/>
          <a:p>
            <a:pPr marL="342900" indent="-342900" algn="l">
              <a:lnSpc>
                <a:spcPct val="80000"/>
              </a:lnSpc>
              <a:buFontTx/>
              <a:buChar char="-"/>
            </a:pPr>
            <a:r>
              <a:rPr lang="es-ES_tradnl" altLang="es-ES"/>
              <a:t>Paciente deshidratado (con y sin shock).</a:t>
            </a:r>
          </a:p>
          <a:p>
            <a:pPr marL="342900" indent="-342900" algn="l">
              <a:lnSpc>
                <a:spcPct val="80000"/>
              </a:lnSpc>
              <a:buFontTx/>
              <a:buChar char="-"/>
            </a:pPr>
            <a:endParaRPr lang="es-ES_tradnl" altLang="es-ES"/>
          </a:p>
          <a:p>
            <a:pPr marL="342900" indent="-342900" algn="l">
              <a:lnSpc>
                <a:spcPct val="80000"/>
              </a:lnSpc>
              <a:buFontTx/>
              <a:buChar char="-"/>
            </a:pPr>
            <a:r>
              <a:rPr lang="es-ES_tradnl" altLang="es-ES"/>
              <a:t>Paciente anciano o debilitado.</a:t>
            </a:r>
          </a:p>
          <a:p>
            <a:pPr marL="342900" indent="-342900" algn="l">
              <a:lnSpc>
                <a:spcPct val="80000"/>
              </a:lnSpc>
              <a:buFontTx/>
              <a:buChar char="-"/>
            </a:pPr>
            <a:endParaRPr lang="es-ES_tradnl" altLang="es-ES"/>
          </a:p>
          <a:p>
            <a:pPr marL="342900" indent="-342900" algn="l">
              <a:lnSpc>
                <a:spcPct val="80000"/>
              </a:lnSpc>
            </a:pPr>
            <a:r>
              <a:rPr lang="es-ES_tradnl" altLang="es-ES"/>
              <a:t>-   Enfermedad concomitante grave (inmunodeprimido, cardiopulmonar crónico)</a:t>
            </a:r>
          </a:p>
          <a:p>
            <a:pPr marL="342900" indent="-342900" algn="l">
              <a:lnSpc>
                <a:spcPct val="80000"/>
              </a:lnSpc>
            </a:pPr>
            <a:endParaRPr lang="es-ES_tradnl" altLang="es-ES"/>
          </a:p>
          <a:p>
            <a:pPr marL="342900" indent="-342900" algn="l">
              <a:lnSpc>
                <a:spcPct val="80000"/>
              </a:lnSpc>
            </a:pPr>
            <a:r>
              <a:rPr lang="es-ES_tradnl" altLang="es-ES"/>
              <a:t>-   Sospecha de bacteriemia (escalofríos,                       reacción leucemoide, hipotensión).</a:t>
            </a:r>
          </a:p>
          <a:p>
            <a:pPr marL="342900" indent="-342900" algn="l">
              <a:lnSpc>
                <a:spcPct val="80000"/>
              </a:lnSpc>
            </a:pPr>
            <a:endParaRPr lang="es-ES_tradnl" altLang="es-ES"/>
          </a:p>
          <a:p>
            <a:pPr marL="342900" indent="-342900" algn="l">
              <a:lnSpc>
                <a:spcPct val="80000"/>
              </a:lnSpc>
            </a:pPr>
            <a:r>
              <a:rPr lang="es-ES_tradnl" altLang="es-ES"/>
              <a:t>-   Sospecha de infección focal por Salmonella</a:t>
            </a:r>
          </a:p>
          <a:p>
            <a:pPr marL="342900" indent="-342900" algn="l">
              <a:lnSpc>
                <a:spcPct val="80000"/>
              </a:lnSpc>
            </a:pPr>
            <a:r>
              <a:rPr lang="es-ES_tradnl" altLang="es-ES"/>
              <a:t>    (endocarditis, absceso, osteomielitis).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4F45F2-7504-450E-9195-8D1A83C01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63204"/>
      </p:ext>
    </p:extLst>
  </p:cSld>
  <p:clrMapOvr>
    <a:masterClrMapping/>
  </p:clrMapOvr>
  <p:transition advTm="31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490538"/>
            <a:ext cx="8686800" cy="10668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 CON DESHIDRATACIóN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43100" y="1905000"/>
            <a:ext cx="8686800" cy="46482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Considerar la internación según el grado de deshidratación y las condiciones generales del paciente.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Por VO usar las SRO de la OMS (o fórmula casera), 100 ml/kg en 4 horas en sorbos pequeños.      </a:t>
            </a:r>
          </a:p>
          <a:p>
            <a:pPr marL="342900" indent="-342900" algn="l"/>
            <a:r>
              <a:rPr lang="es-ES_tradnl" altLang="es-ES"/>
              <a:t>                                           </a:t>
            </a:r>
          </a:p>
          <a:p>
            <a:pPr marL="342900" indent="-342900" algn="l">
              <a:buFontTx/>
              <a:buChar char="-"/>
            </a:pPr>
            <a:r>
              <a:rPr lang="es-ES_tradnl" altLang="es-ES"/>
              <a:t>Los adultos 250 ml c/15 min hasta que estén hidratados y no tengan sed.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r"/>
            <a:r>
              <a:rPr lang="es-ES_tradnl" altLang="es-ES"/>
              <a:t> </a:t>
            </a:r>
            <a:endParaRPr lang="es-ES_tradnl" altLang="es-ES" sz="2000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0FBFA7-4F98-4498-B7F4-5A4968C8F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77726"/>
      </p:ext>
    </p:extLst>
  </p:cSld>
  <p:clrMapOvr>
    <a:masterClrMapping/>
  </p:clrMapOvr>
  <p:transition advTm="44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0"/>
            <a:ext cx="8686800" cy="12192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</a:t>
            </a:r>
            <a:br>
              <a:rPr lang="es-ES_tradnl" altLang="es-ES" sz="2000" b="1"/>
            </a:br>
            <a:br>
              <a:rPr lang="es-ES_tradnl" altLang="es-ES" sz="2000" b="1"/>
            </a:br>
            <a:r>
              <a:rPr lang="es-ES_tradnl" altLang="es-ES" sz="2000" b="1">
                <a:solidFill>
                  <a:schemeClr val="accent1"/>
                </a:solidFill>
              </a:rPr>
              <a:t>Fórmula casera de rehidratación oral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71700" y="2209800"/>
            <a:ext cx="8686800" cy="4114800"/>
          </a:xfrm>
          <a:noFill/>
        </p:spPr>
        <p:txBody>
          <a:bodyPr/>
          <a:lstStyle/>
          <a:p>
            <a:pPr marL="342900" indent="-342900" algn="l">
              <a:lnSpc>
                <a:spcPct val="150000"/>
              </a:lnSpc>
            </a:pPr>
            <a:r>
              <a:rPr lang="es-ES_tradnl" altLang="es-ES" sz="2000"/>
              <a:t>- 3/4 cucharadita de sal de mesa.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 sz="2000"/>
              <a:t>- 1/2 cucharadita de bicarbonato de sodio.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 sz="2000"/>
              <a:t>- 1/4 de cucharadita de cloruro de potasio o una taza de                          jugo de naranja exprimido y colado.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 sz="2000"/>
              <a:t> -  4 cucharadas soperas de azúcar de mesa o                                               2 cucharadas soperas de glucosa.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 sz="2000"/>
              <a:t>    </a:t>
            </a:r>
            <a:r>
              <a:rPr lang="es-ES_tradnl" altLang="es-ES" sz="2000">
                <a:solidFill>
                  <a:schemeClr val="tx2"/>
                </a:solidFill>
              </a:rPr>
              <a:t>-Todo disuelto en 1 litro de agua hervida y enfriada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07D6B6-9899-4B2C-80FB-23BC48EAB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58630"/>
      </p:ext>
    </p:extLst>
  </p:cSld>
  <p:clrMapOvr>
    <a:masterClrMapping/>
  </p:clrMapOvr>
  <p:transition advTm="60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09600"/>
            <a:ext cx="8686800" cy="1066800"/>
          </a:xfrm>
          <a:noFill/>
        </p:spPr>
        <p:txBody>
          <a:bodyPr anchor="ctr"/>
          <a:lstStyle/>
          <a:p>
            <a:r>
              <a:rPr lang="es-ES_tradnl" altLang="es-ES" sz="2000" b="1"/>
              <a:t>DIARREA AGUDA CON DESHIDRATACIÓN Y SHOCK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1752600"/>
            <a:ext cx="8763000" cy="46482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 sz="2000"/>
              <a:t>Acostar al paciente en una cama para coléricos</a:t>
            </a:r>
          </a:p>
          <a:p>
            <a:pPr marL="342900" indent="-342900" algn="l">
              <a:buFontTx/>
              <a:buChar char="-"/>
            </a:pPr>
            <a:endParaRPr lang="es-ES_tradnl" altLang="es-ES" sz="2000"/>
          </a:p>
          <a:p>
            <a:pPr marL="342900" indent="-342900" algn="l">
              <a:buFontTx/>
              <a:buChar char="-"/>
            </a:pPr>
            <a:r>
              <a:rPr lang="es-ES_tradnl" altLang="es-ES" sz="2000"/>
              <a:t>Colocar vía EV gruesa (Nº 14 o mayor).</a:t>
            </a:r>
          </a:p>
          <a:p>
            <a:pPr marL="342900" indent="-342900" algn="l">
              <a:buFontTx/>
              <a:buChar char="-"/>
            </a:pPr>
            <a:endParaRPr lang="es-ES_tradnl" altLang="es-ES" sz="2000"/>
          </a:p>
          <a:p>
            <a:pPr marL="342900" indent="-342900" algn="l">
              <a:buFontTx/>
              <a:buChar char="-"/>
            </a:pPr>
            <a:r>
              <a:rPr lang="es-ES_tradnl" altLang="es-ES" sz="2000"/>
              <a:t>Rehidratación rápida con Ringer-lactato, 100 ml por kg de peso a pasar </a:t>
            </a:r>
          </a:p>
          <a:p>
            <a:pPr marL="342900" indent="-342900" algn="l">
              <a:buFontTx/>
              <a:buChar char="-"/>
            </a:pPr>
            <a:r>
              <a:rPr lang="es-ES_tradnl" altLang="es-ES" sz="2000"/>
              <a:t>en 3 horas:</a:t>
            </a:r>
          </a:p>
          <a:p>
            <a:pPr marL="342900" indent="-342900" algn="l"/>
            <a:r>
              <a:rPr lang="es-ES_tradnl" altLang="es-ES" sz="2000"/>
              <a:t>           - 50 ml/kg en la primer hora.</a:t>
            </a:r>
          </a:p>
          <a:p>
            <a:pPr marL="342900" indent="-342900" algn="l"/>
            <a:r>
              <a:rPr lang="es-ES_tradnl" altLang="es-ES" sz="2000"/>
              <a:t>           - 25 ml/kg en la segunda hora.</a:t>
            </a:r>
          </a:p>
          <a:p>
            <a:pPr marL="342900" indent="-342900" algn="l"/>
            <a:r>
              <a:rPr lang="es-ES_tradnl" altLang="es-ES" sz="2000"/>
              <a:t>           - 25 ml/kg en la tercer hora.</a:t>
            </a:r>
          </a:p>
          <a:p>
            <a:pPr marL="342900" indent="-342900" algn="l"/>
            <a:endParaRPr lang="es-ES_tradnl" altLang="es-ES" sz="2000"/>
          </a:p>
          <a:p>
            <a:pPr marL="342900" indent="-342900" algn="l">
              <a:buFontTx/>
              <a:buChar char="-"/>
            </a:pPr>
            <a:r>
              <a:rPr lang="es-ES_tradnl" altLang="es-ES" sz="2000"/>
              <a:t>Reponer las pérdidas (contabilizadas desde el ingreso).</a:t>
            </a:r>
          </a:p>
          <a:p>
            <a:pPr marL="342900" indent="-342900" algn="l">
              <a:buFontTx/>
              <a:buChar char="-"/>
            </a:pPr>
            <a:endParaRPr lang="es-ES_tradnl" altLang="es-ES"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8FA5E6-EA48-4279-8F89-D8FC3559B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1008"/>
      </p:ext>
    </p:extLst>
  </p:cSld>
  <p:clrMapOvr>
    <a:masterClrMapping/>
  </p:clrMapOvr>
  <p:transition advTm="61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0"/>
            <a:ext cx="8686800" cy="990600"/>
          </a:xfrm>
          <a:noFill/>
        </p:spPr>
        <p:txBody>
          <a:bodyPr anchor="ctr"/>
          <a:lstStyle/>
          <a:p>
            <a:r>
              <a:rPr lang="es-ES_tradnl" altLang="es-ES" sz="2400" b="1"/>
              <a:t>DIARREA DEL VIAJERO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7350" y="2133600"/>
            <a:ext cx="7359650" cy="4038600"/>
          </a:xfrm>
          <a:noFill/>
        </p:spPr>
        <p:txBody>
          <a:bodyPr/>
          <a:lstStyle/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- La sufren 300 millones de personas por año.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- Las bacterias enteropatógenas son responsables de más del 80% de los casos.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- Frecuente al viajar a áreas tropicales.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- La causa más común es la comida, y en menor medida, el agua contaminada.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650964-44BD-44F4-98CF-2A4E7FE4F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37366"/>
      </p:ext>
    </p:extLst>
  </p:cSld>
  <p:clrMapOvr>
    <a:masterClrMapping/>
  </p:clrMapOvr>
  <p:transition advTm="37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ES_tradnl" altLang="es-ES" sz="2000" b="1"/>
              <a:t>DIARREA DEL VIAJERO. ETIOLOGÍA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r>
              <a:rPr lang="es-ES_tradnl" altLang="es-ES" sz="2000"/>
              <a:t>E coli enterotoxigénica</a:t>
            </a:r>
          </a:p>
          <a:p>
            <a:r>
              <a:rPr lang="es-ES_tradnl" altLang="es-ES" sz="2000"/>
              <a:t>Shigella</a:t>
            </a:r>
          </a:p>
          <a:p>
            <a:r>
              <a:rPr lang="es-ES_tradnl" altLang="es-ES" sz="2000"/>
              <a:t>Campylobacter jejuni</a:t>
            </a:r>
          </a:p>
          <a:p>
            <a:r>
              <a:rPr lang="es-ES_tradnl" altLang="es-ES" sz="2000"/>
              <a:t>Aeromonas</a:t>
            </a:r>
          </a:p>
          <a:p>
            <a:r>
              <a:rPr lang="es-ES_tradnl" altLang="es-ES" sz="2000"/>
              <a:t>Plesiomonas shigell</a:t>
            </a:r>
          </a:p>
          <a:p>
            <a:r>
              <a:rPr lang="es-ES_tradnl" altLang="es-ES" sz="2000"/>
              <a:t>Salmonella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noFill/>
        </p:spPr>
        <p:txBody>
          <a:bodyPr/>
          <a:lstStyle/>
          <a:p>
            <a:r>
              <a:rPr lang="es-ES_tradnl" altLang="es-ES" sz="2000"/>
              <a:t>Vibrios no coléricos</a:t>
            </a:r>
          </a:p>
          <a:p>
            <a:r>
              <a:rPr lang="es-ES_tradnl" altLang="es-ES" sz="2000"/>
              <a:t>Virus Norwalk</a:t>
            </a:r>
          </a:p>
          <a:p>
            <a:r>
              <a:rPr lang="es-ES_tradnl" altLang="es-ES" sz="2000"/>
              <a:t>Rotavirus</a:t>
            </a:r>
          </a:p>
          <a:p>
            <a:r>
              <a:rPr lang="es-ES_tradnl" altLang="es-ES" sz="2000"/>
              <a:t>Giardias</a:t>
            </a:r>
          </a:p>
          <a:p>
            <a:r>
              <a:rPr lang="es-ES_tradnl" altLang="es-ES" sz="2000"/>
              <a:t>Cryptosporidium</a:t>
            </a:r>
          </a:p>
          <a:p>
            <a:r>
              <a:rPr lang="es-ES_tradnl" altLang="es-ES" sz="2000"/>
              <a:t>Amebiasis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3FC6D8-BCC9-46D8-8749-6EF11CD30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39096"/>
      </p:ext>
    </p:extLst>
  </p:cSld>
  <p:clrMapOvr>
    <a:masterClrMapping/>
  </p:clrMapOvr>
  <p:transition advTm="38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09600"/>
            <a:ext cx="8686800" cy="685800"/>
          </a:xfrm>
          <a:noFill/>
        </p:spPr>
        <p:txBody>
          <a:bodyPr anchor="ctr"/>
          <a:lstStyle/>
          <a:p>
            <a:r>
              <a:rPr lang="es-ES_tradnl" altLang="es-ES" sz="2400" b="1"/>
              <a:t>DIARREA DEL VIAJERO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95550" y="1600200"/>
            <a:ext cx="7791450" cy="4648200"/>
          </a:xfrm>
          <a:noFill/>
        </p:spPr>
        <p:txBody>
          <a:bodyPr/>
          <a:lstStyle/>
          <a:p>
            <a:pPr marL="342900" indent="-342900" algn="l"/>
            <a:r>
              <a:rPr lang="es-ES_tradnl" altLang="es-ES">
                <a:solidFill>
                  <a:schemeClr val="accent1"/>
                </a:solidFill>
              </a:rPr>
              <a:t>Factores epidemiológicos predisponentes: </a:t>
            </a:r>
          </a:p>
          <a:p>
            <a:pPr marL="342900" indent="-342900" algn="l"/>
            <a:endParaRPr lang="es-ES_tradnl" altLang="es-ES">
              <a:solidFill>
                <a:schemeClr val="accent1"/>
              </a:solidFill>
            </a:endParaRPr>
          </a:p>
          <a:p>
            <a:pPr marL="342900" indent="-342900" algn="l"/>
            <a:r>
              <a:rPr lang="es-ES_tradnl" altLang="es-ES"/>
              <a:t>  - Residencia en áreas industrializadas.</a:t>
            </a:r>
          </a:p>
          <a:p>
            <a:pPr marL="342900" indent="-342900" algn="l"/>
            <a:r>
              <a:rPr lang="es-ES_tradnl" altLang="es-ES"/>
              <a:t>  - No haber viajado a áreas tropicales en los</a:t>
            </a:r>
          </a:p>
          <a:p>
            <a:pPr marL="342900" indent="-342900" algn="l"/>
            <a:r>
              <a:rPr lang="es-ES_tradnl" altLang="es-ES"/>
              <a:t>    últimos 6 meses.</a:t>
            </a:r>
          </a:p>
          <a:p>
            <a:pPr marL="342900" indent="-342900" algn="l"/>
            <a:r>
              <a:rPr lang="es-ES_tradnl" altLang="es-ES"/>
              <a:t>  - Turismo de aventura.</a:t>
            </a:r>
          </a:p>
          <a:p>
            <a:pPr marL="342900" indent="-342900" algn="l"/>
            <a:r>
              <a:rPr lang="es-ES_tradnl" altLang="es-ES"/>
              <a:t>  - Alto nivel socioeconómico.</a:t>
            </a:r>
          </a:p>
          <a:p>
            <a:pPr marL="342900" indent="-342900" algn="l"/>
            <a:r>
              <a:rPr lang="es-ES_tradnl" altLang="es-ES"/>
              <a:t>  - Falta de control en lo que se come y bebe.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0C846F-B227-49F0-A492-5B9B9FBEC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9472"/>
      </p:ext>
    </p:extLst>
  </p:cSld>
  <p:clrMapOvr>
    <a:masterClrMapping/>
  </p:clrMapOvr>
  <p:transition advTm="26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762000"/>
            <a:ext cx="8686800" cy="914400"/>
          </a:xfrm>
          <a:noFill/>
        </p:spPr>
        <p:txBody>
          <a:bodyPr anchor="ctr"/>
          <a:lstStyle/>
          <a:p>
            <a:r>
              <a:rPr lang="es-ES_tradnl" altLang="es-ES" sz="2400" b="1"/>
              <a:t>DIARREA DEL VIAJERO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3250" y="2057400"/>
            <a:ext cx="7296150" cy="4191000"/>
          </a:xfrm>
          <a:noFill/>
        </p:spPr>
        <p:txBody>
          <a:bodyPr/>
          <a:lstStyle/>
          <a:p>
            <a:pPr marL="342900" indent="-342900" algn="l"/>
            <a:r>
              <a:rPr lang="es-ES_tradnl" altLang="es-ES">
                <a:solidFill>
                  <a:schemeClr val="accent1"/>
                </a:solidFill>
              </a:rPr>
              <a:t>Factores predisponentes del huésped:</a:t>
            </a:r>
            <a:endParaRPr lang="es-ES_tradnl" altLang="es-ES"/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  - Edad menor de 6 años.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  - Disminución de la acidez gástrica.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  - Enfermedad GI crónica y activa.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  - Inmunodeprimidos.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0FBE4B-8289-4E47-9440-048078FD2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6361"/>
      </p:ext>
    </p:extLst>
  </p:cSld>
  <p:clrMapOvr>
    <a:masterClrMapping/>
  </p:clrMapOvr>
  <p:transition advTm="16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0"/>
            <a:ext cx="8686800" cy="990600"/>
          </a:xfrm>
          <a:noFill/>
        </p:spPr>
        <p:txBody>
          <a:bodyPr anchor="ctr"/>
          <a:lstStyle/>
          <a:p>
            <a:r>
              <a:rPr lang="es-ES_tradnl" altLang="es-ES" sz="2400" b="1"/>
              <a:t>DIARREA DEL VIAJERO. PROFILAXIS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6988" y="1981200"/>
            <a:ext cx="7872412" cy="4191000"/>
          </a:xfrm>
          <a:noFill/>
        </p:spPr>
        <p:txBody>
          <a:bodyPr/>
          <a:lstStyle/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-</a:t>
            </a:r>
            <a:r>
              <a:rPr lang="es-ES_tradnl" altLang="es-ES">
                <a:solidFill>
                  <a:schemeClr val="accent1"/>
                </a:solidFill>
              </a:rPr>
              <a:t>Subsalicilato de bismuto</a:t>
            </a:r>
            <a:r>
              <a:rPr lang="es-ES_tradnl" altLang="es-ES"/>
              <a:t>, 2 tabletas 4 veces x por día. No tan efectivas, pocos efectos indeseables.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- </a:t>
            </a:r>
            <a:r>
              <a:rPr lang="es-ES_tradnl" altLang="es-ES">
                <a:solidFill>
                  <a:schemeClr val="accent1"/>
                </a:solidFill>
              </a:rPr>
              <a:t>Norfloxacina: </a:t>
            </a:r>
            <a:r>
              <a:rPr lang="es-ES_tradnl" altLang="es-ES"/>
              <a:t>400 mg/día, los más efectivos.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- </a:t>
            </a:r>
            <a:r>
              <a:rPr lang="es-ES_tradnl" altLang="es-ES">
                <a:solidFill>
                  <a:schemeClr val="accent1"/>
                </a:solidFill>
              </a:rPr>
              <a:t>TMP-SMX</a:t>
            </a:r>
            <a:r>
              <a:rPr lang="es-ES_tradnl" altLang="es-ES"/>
              <a:t> (160-800 mg/día), hay resistencia</a:t>
            </a:r>
          </a:p>
          <a:p>
            <a:pPr marL="342900" indent="-342900" algn="l">
              <a:lnSpc>
                <a:spcPct val="150000"/>
              </a:lnSpc>
            </a:pPr>
            <a:r>
              <a:rPr lang="es-ES_tradnl" altLang="es-ES"/>
              <a:t>- </a:t>
            </a:r>
            <a:r>
              <a:rPr lang="es-ES_tradnl" altLang="es-ES">
                <a:solidFill>
                  <a:schemeClr val="accent1"/>
                </a:solidFill>
              </a:rPr>
              <a:t>Doxiciclina </a:t>
            </a:r>
            <a:r>
              <a:rPr lang="es-ES_tradnl" altLang="es-ES"/>
              <a:t>100 mg/día, hay resistencia.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D45FD7-7F4E-427C-99B5-A965B3631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34142"/>
      </p:ext>
    </p:extLst>
  </p:cSld>
  <p:clrMapOvr>
    <a:masterClrMapping/>
  </p:clrMapOvr>
  <p:transition advTm="25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8663" y="1185863"/>
            <a:ext cx="4608512" cy="4330700"/>
          </a:xfrm>
        </p:spPr>
        <p:txBody>
          <a:bodyPr/>
          <a:lstStyle/>
          <a:p>
            <a:pPr algn="l">
              <a:defRPr/>
            </a:pPr>
            <a:r>
              <a:rPr lang="es-ES" sz="2400" b="1" dirty="0"/>
              <a:t>El arte es largo, </a:t>
            </a:r>
            <a:br>
              <a:rPr lang="es-ES" sz="2400" b="1" dirty="0"/>
            </a:br>
            <a:r>
              <a:rPr lang="es-ES" sz="2400" b="1" dirty="0"/>
              <a:t>la experiencia es difícil y </a:t>
            </a:r>
            <a:br>
              <a:rPr lang="es-ES" sz="2400" b="1" dirty="0"/>
            </a:br>
            <a:r>
              <a:rPr lang="es-ES" sz="2400" b="1" dirty="0"/>
              <a:t>la vida es breve para lograrlo.</a:t>
            </a:r>
            <a:br>
              <a:rPr lang="es-ES" sz="2400" b="1" dirty="0"/>
            </a:br>
            <a:br>
              <a:rPr lang="es-ES" sz="2400" b="1" dirty="0"/>
            </a:br>
            <a:r>
              <a:rPr lang="es-ES" sz="2400" b="1" dirty="0"/>
              <a:t> </a:t>
            </a:r>
            <a:br>
              <a:rPr lang="es-ES" sz="2400" b="1" dirty="0"/>
            </a:br>
            <a:r>
              <a:rPr lang="es-ES" sz="2400" b="1" dirty="0"/>
              <a:t>El médico debe curar alguna vez, ayudar cuando pueda, consolar siempre.</a:t>
            </a:r>
            <a:br>
              <a:rPr lang="es-ES" sz="2400" b="1" dirty="0"/>
            </a:br>
            <a:br>
              <a:rPr lang="es-ES" sz="2400" b="1" dirty="0"/>
            </a:br>
            <a:r>
              <a:rPr lang="es-ES" sz="2400" b="1" dirty="0"/>
              <a:t>                              </a:t>
            </a:r>
            <a:r>
              <a:rPr lang="es-ES" sz="2090" b="1" dirty="0"/>
              <a:t>Hipócrates</a:t>
            </a:r>
            <a:br>
              <a:rPr lang="es-ES" sz="2090" b="1" dirty="0"/>
            </a:br>
            <a:r>
              <a:rPr lang="es-ES" sz="2090" b="1" dirty="0"/>
              <a:t>                                 </a:t>
            </a:r>
            <a:r>
              <a:rPr lang="es-ES" sz="1800" b="1" dirty="0"/>
              <a:t>460 </a:t>
            </a:r>
            <a:r>
              <a:rPr lang="es-ES" sz="1800" b="1" dirty="0" err="1"/>
              <a:t>aC</a:t>
            </a:r>
            <a:r>
              <a:rPr lang="es-ES" sz="1800" b="1" dirty="0"/>
              <a:t> – 370 </a:t>
            </a:r>
            <a:r>
              <a:rPr lang="es-ES" sz="1800" b="1" dirty="0" err="1"/>
              <a:t>aC</a:t>
            </a:r>
            <a:endParaRPr lang="es-ES" sz="2090" b="1" dirty="0"/>
          </a:p>
        </p:txBody>
      </p:sp>
      <p:pic>
        <p:nvPicPr>
          <p:cNvPr id="44035" name="Marcador de contenido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4476" y="517526"/>
            <a:ext cx="3821113" cy="573087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4B233E-567E-4936-88FF-38901D3FA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1"/>
    </mc:Choice>
    <mc:Fallback xmlns="">
      <p:transition spd="slow" advTm="4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57200"/>
            <a:ext cx="7772400" cy="1066800"/>
          </a:xfrm>
          <a:noFill/>
        </p:spPr>
        <p:txBody>
          <a:bodyPr anchor="ctr"/>
          <a:lstStyle/>
          <a:p>
            <a:r>
              <a:rPr lang="es-ES_tradnl" altLang="es-ES" sz="2800" b="1"/>
              <a:t>DIARREA. DEFINICIÓN</a:t>
            </a:r>
            <a:endParaRPr lang="es-ES_tradnl" altLang="es-ES" sz="28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66900" y="1484313"/>
            <a:ext cx="8153400" cy="43434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Más de dos deposiciones  anormalmente blandas en todo individuo mayor de un año.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En general se observa un aumento del peso (más de 200 gr) y  la frecuencia de las deposiciones (más de dos).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La aguda generalmente tiene un comienzo abrupto.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r"/>
            <a:endParaRPr lang="es-ES_tradnl" altLang="es-ES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5AF9FF-13E2-425B-885C-77922275B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15462"/>
      </p:ext>
    </p:extLst>
  </p:cSld>
  <p:clrMapOvr>
    <a:masterClrMapping/>
  </p:clrMapOvr>
  <p:transition advTm="16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57200"/>
            <a:ext cx="7772400" cy="1066800"/>
          </a:xfrm>
          <a:noFill/>
        </p:spPr>
        <p:txBody>
          <a:bodyPr anchor="ctr"/>
          <a:lstStyle/>
          <a:p>
            <a:r>
              <a:rPr lang="es-ES_tradnl" altLang="es-ES" sz="2800" b="1"/>
              <a:t>DIARREA. DEFINICIÓN</a:t>
            </a:r>
            <a:endParaRPr lang="es-ES_tradnl" altLang="es-ES" sz="280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66900" y="1524000"/>
            <a:ext cx="8153400" cy="43434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Más de dos deposiciones  anormalmente blandas en todo individuo mayor de un año.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En general se observa un aumento del peso (más de 200 gr) y  la frecuencia de las deposiciones (más de dos).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s-ES_tradnl" altLang="es-ES" b="1">
                <a:latin typeface="Times New Roman" pitchFamily="18" charset="0"/>
              </a:rPr>
              <a:t>La aguda generalmente tiene un comienzo abrupto.</a:t>
            </a:r>
          </a:p>
          <a:p>
            <a:pPr marL="342900" indent="-342900" algn="l">
              <a:buFontTx/>
              <a:buChar char="-"/>
            </a:pPr>
            <a:endParaRPr lang="es-ES_tradnl" altLang="es-ES" b="1">
              <a:latin typeface="Times New Roman" pitchFamily="18" charset="0"/>
            </a:endParaRPr>
          </a:p>
          <a:p>
            <a:pPr marL="342900" indent="-342900" algn="l"/>
            <a:r>
              <a:rPr lang="es-ES_tradnl" altLang="es-ES" b="1">
                <a:latin typeface="Times New Roman" pitchFamily="18" charset="0"/>
              </a:rPr>
              <a:t>-  Es crónica cuando dura más de 4 semanas</a:t>
            </a:r>
          </a:p>
          <a:p>
            <a:pPr marL="342900" indent="-342900" algn="l"/>
            <a:r>
              <a:rPr lang="es-ES_tradnl" altLang="es-ES" b="1">
                <a:latin typeface="Times New Roman" pitchFamily="18" charset="0"/>
              </a:rPr>
              <a:t>   (haya tenido comienzo agudo o insidioso).</a:t>
            </a:r>
          </a:p>
          <a:p>
            <a:pPr marL="342900" indent="-342900" algn="r"/>
            <a:endParaRPr lang="es-ES_tradnl" altLang="es-ES" b="1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304B77-9F13-40C3-A4DA-DBFD14BED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11711"/>
      </p:ext>
    </p:extLst>
  </p:cSld>
  <p:clrMapOvr>
    <a:masterClrMapping/>
  </p:clrMapOvr>
  <p:transition advTm="24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685800"/>
            <a:ext cx="8763000" cy="1143000"/>
          </a:xfrm>
        </p:spPr>
        <p:txBody>
          <a:bodyPr anchor="ctr"/>
          <a:lstStyle/>
          <a:p>
            <a:r>
              <a:rPr lang="es-ES_tradnl" altLang="es-ES" sz="2800" b="1"/>
              <a:t>DIARREA. DEFINICIÓN</a:t>
            </a:r>
            <a:endParaRPr lang="es-ES" altLang="es-ES" sz="2800" b="1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19300" y="1600200"/>
            <a:ext cx="8458200" cy="4038600"/>
          </a:xfrm>
        </p:spPr>
        <p:txBody>
          <a:bodyPr/>
          <a:lstStyle/>
          <a:p>
            <a:pPr algn="l"/>
            <a:endParaRPr lang="es-ES" altLang="es-ES"/>
          </a:p>
          <a:p>
            <a:pPr algn="l"/>
            <a:r>
              <a:rPr lang="es-ES" altLang="es-ES"/>
              <a:t>Hay un aumento de la excreción fecal de agua como consecuencia de la alteración de los mecanismos fisiológicos que intervienen en el transporte hidroelectrolítico y/o en la fisiología del músculo liso intestinal. </a:t>
            </a:r>
          </a:p>
          <a:p>
            <a:pPr algn="l"/>
            <a:endParaRPr lang="es-ES" altLang="es-ES"/>
          </a:p>
          <a:p>
            <a:pPr algn="l"/>
            <a:r>
              <a:rPr lang="es-ES" altLang="es-ES"/>
              <a:t>		</a:t>
            </a:r>
            <a:r>
              <a:rPr lang="es-ES" altLang="es-ES">
                <a:solidFill>
                  <a:schemeClr val="tx2"/>
                </a:solidFill>
              </a:rPr>
              <a:t>Aguda         &lt;2 semanas</a:t>
            </a:r>
          </a:p>
          <a:p>
            <a:pPr algn="l"/>
            <a:r>
              <a:rPr lang="es-ES" altLang="es-ES">
                <a:solidFill>
                  <a:schemeClr val="tx2"/>
                </a:solidFill>
              </a:rPr>
              <a:t>		Persistente  2-4 semanas	</a:t>
            </a:r>
          </a:p>
          <a:p>
            <a:pPr algn="l"/>
            <a:r>
              <a:rPr lang="es-ES" altLang="es-ES">
                <a:solidFill>
                  <a:schemeClr val="tx2"/>
                </a:solidFill>
              </a:rPr>
              <a:t>		Crónica        &gt; 4 semanas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F9F259-6F4B-4CF1-AE10-BDE8E283A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35"/>
    </mc:Choice>
    <mc:Fallback xmlns="">
      <p:transition spd="slow" advTm="3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8300" y="533400"/>
            <a:ext cx="8763000" cy="1143000"/>
          </a:xfrm>
        </p:spPr>
        <p:txBody>
          <a:bodyPr anchor="ctr"/>
          <a:lstStyle/>
          <a:p>
            <a:r>
              <a:rPr lang="es-ES" altLang="es-ES" sz="2400" b="1"/>
              <a:t>Absorción de agua y electrolitos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43100" y="1524000"/>
            <a:ext cx="8458200" cy="4724400"/>
          </a:xfrm>
        </p:spPr>
        <p:txBody>
          <a:bodyPr/>
          <a:lstStyle/>
          <a:p>
            <a:pPr algn="l"/>
            <a:r>
              <a:rPr lang="es-ES" altLang="es-ES" sz="2000"/>
              <a:t>La ingesta y las secreciones endógenas son absorbidas eficientemente por el tracto gastrointestinal.</a:t>
            </a:r>
          </a:p>
          <a:p>
            <a:pPr algn="l"/>
            <a:r>
              <a:rPr lang="es-ES" altLang="es-ES" sz="2000"/>
              <a:t>	</a:t>
            </a:r>
          </a:p>
          <a:p>
            <a:pPr algn="l"/>
            <a:r>
              <a:rPr lang="es-ES" altLang="es-ES" sz="2000"/>
              <a:t>		Ingesta        2.000 ml</a:t>
            </a:r>
          </a:p>
          <a:p>
            <a:pPr algn="l"/>
            <a:r>
              <a:rPr lang="es-ES" altLang="es-ES" sz="2000"/>
              <a:t>		Saliva          1.500 ml</a:t>
            </a:r>
          </a:p>
          <a:p>
            <a:pPr algn="l"/>
            <a:r>
              <a:rPr lang="es-ES" altLang="es-ES" sz="2000"/>
              <a:t>		Estómago    2.500 ml</a:t>
            </a:r>
          </a:p>
          <a:p>
            <a:pPr algn="l"/>
            <a:r>
              <a:rPr lang="es-ES" altLang="es-ES" sz="2000"/>
              <a:t>		Bilis                 500 ml</a:t>
            </a:r>
          </a:p>
          <a:p>
            <a:pPr algn="l"/>
            <a:r>
              <a:rPr lang="es-ES" altLang="es-ES" sz="2000"/>
              <a:t>		Páncreas     1.500 ml</a:t>
            </a:r>
          </a:p>
          <a:p>
            <a:pPr algn="l"/>
            <a:r>
              <a:rPr lang="es-ES" altLang="es-ES" sz="2000"/>
              <a:t>		Intestino       1.000 ml</a:t>
            </a:r>
          </a:p>
          <a:p>
            <a:pPr algn="l"/>
            <a:endParaRPr lang="es-ES" altLang="es-ES" sz="2000"/>
          </a:p>
          <a:p>
            <a:pPr algn="l"/>
            <a:r>
              <a:rPr lang="es-ES" altLang="es-ES" sz="2000"/>
              <a:t>		</a:t>
            </a:r>
            <a:r>
              <a:rPr lang="es-ES" altLang="es-ES" sz="2000">
                <a:solidFill>
                  <a:schemeClr val="tx2"/>
                </a:solidFill>
              </a:rPr>
              <a:t>Materia Fecal 100-200 gramos por día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15A70B-7048-42D2-88E8-88CADE365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5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4"/>
    </mc:Choice>
    <mc:Fallback xmlns="">
      <p:transition spd="slow" advTm="58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0"/>
            <a:ext cx="8686800" cy="990600"/>
          </a:xfrm>
          <a:noFill/>
        </p:spPr>
        <p:txBody>
          <a:bodyPr anchor="ctr"/>
          <a:lstStyle/>
          <a:p>
            <a:r>
              <a:rPr lang="es-ES_tradnl" altLang="es-ES" sz="3200" b="1"/>
              <a:t> DIARREA. MECANISMOS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76700" y="2362200"/>
            <a:ext cx="6096000" cy="3657600"/>
          </a:xfrm>
          <a:noFill/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s-ES_tradnl" altLang="es-ES"/>
              <a:t>OSMÓTICA.</a:t>
            </a:r>
          </a:p>
          <a:p>
            <a:pPr marL="342900" indent="-342900" algn="l"/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SECRETORA.</a:t>
            </a:r>
          </a:p>
          <a:p>
            <a:pPr marL="342900" indent="-342900" algn="l">
              <a:buFontTx/>
              <a:buChar char="-"/>
            </a:pPr>
            <a:endParaRPr lang="es-ES_tradnl" altLang="es-ES"/>
          </a:p>
          <a:p>
            <a:pPr marL="342900" indent="-342900" algn="l">
              <a:buFontTx/>
              <a:buChar char="-"/>
            </a:pPr>
            <a:r>
              <a:rPr lang="es-ES_tradnl" altLang="es-ES"/>
              <a:t>MOTILIDAD ALTERADA.</a:t>
            </a:r>
          </a:p>
          <a:p>
            <a:pPr marL="342900" indent="-342900" algn="l"/>
            <a:endParaRPr lang="es-ES_tradnl" altLang="es-ES"/>
          </a:p>
          <a:p>
            <a:pPr marL="342900" indent="-342900" algn="l"/>
            <a:r>
              <a:rPr lang="es-ES_tradnl" altLang="es-ES"/>
              <a:t>-   EXUDATIVA.</a:t>
            </a:r>
          </a:p>
          <a:p>
            <a:pPr marL="342900" indent="-342900" algn="l"/>
            <a:endParaRPr lang="es-ES_tradnl" altLang="es-ES"/>
          </a:p>
          <a:p>
            <a:pPr marL="342900" indent="-342900" algn="r"/>
            <a:endParaRPr lang="es-ES_tradnl" altLang="es-ES" sz="2800"/>
          </a:p>
          <a:p>
            <a:pPr marL="342900" indent="-342900" algn="r"/>
            <a:endParaRPr lang="es-ES_tradnl" altLang="es-ES" sz="2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954A73-FA10-49E8-8294-343A3CDD1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66076"/>
      </p:ext>
    </p:extLst>
  </p:cSld>
  <p:clrMapOvr>
    <a:masterClrMapping/>
  </p:clrMapOvr>
  <p:transition advTm="26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0700" y="609600"/>
            <a:ext cx="8686800" cy="1219200"/>
          </a:xfrm>
          <a:noFill/>
        </p:spPr>
        <p:txBody>
          <a:bodyPr anchor="ctr"/>
          <a:lstStyle/>
          <a:p>
            <a:r>
              <a:rPr lang="es-ES_tradnl" altLang="es-ES" sz="2400" b="1"/>
              <a:t>DIARREA OSMÓTICA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2175" y="1905000"/>
            <a:ext cx="8686800" cy="3581400"/>
          </a:xfrm>
          <a:noFill/>
        </p:spPr>
        <p:txBody>
          <a:bodyPr/>
          <a:lstStyle/>
          <a:p>
            <a:pPr marL="342900" indent="-342900" algn="l"/>
            <a:r>
              <a:rPr lang="es-ES_tradnl" altLang="es-ES" sz="2800"/>
              <a:t>- Es causada por la presencia de cantidades</a:t>
            </a:r>
          </a:p>
          <a:p>
            <a:pPr marL="342900" indent="-342900" algn="l"/>
            <a:r>
              <a:rPr lang="es-ES_tradnl" altLang="es-ES" sz="2800"/>
              <a:t>  inusuales de solutos pobremente absorbibles</a:t>
            </a:r>
          </a:p>
          <a:p>
            <a:pPr marL="342900" indent="-342900" algn="l"/>
            <a:r>
              <a:rPr lang="es-ES_tradnl" altLang="es-ES" sz="2800"/>
              <a:t>  y osmóticamente activos en la luz intestinal.</a:t>
            </a:r>
          </a:p>
          <a:p>
            <a:pPr marL="342900" indent="-342900" algn="l"/>
            <a:endParaRPr lang="es-ES_tradnl" altLang="es-ES" sz="2800"/>
          </a:p>
          <a:p>
            <a:pPr marL="342900" indent="-342900" algn="l">
              <a:buFontTx/>
              <a:buChar char="-"/>
            </a:pPr>
            <a:r>
              <a:rPr lang="es-ES_tradnl" altLang="es-ES" sz="2800"/>
              <a:t>Generalmente cesa con el ayuno.</a:t>
            </a:r>
          </a:p>
          <a:p>
            <a:pPr marL="342900" indent="-342900" algn="l">
              <a:buFontTx/>
              <a:buChar char="-"/>
            </a:pPr>
            <a:endParaRPr lang="es-ES_tradnl" altLang="es-ES" sz="2800"/>
          </a:p>
          <a:p>
            <a:pPr marL="342900" indent="-342900" algn="l"/>
            <a:r>
              <a:rPr lang="es-ES_tradnl" altLang="es-ES" sz="2800"/>
              <a:t>    [Na] + [K] x 2 &lt; osmolalidad fecal (290 mO/l)</a:t>
            </a:r>
          </a:p>
          <a:p>
            <a:pPr marL="342900" indent="-342900" algn="l"/>
            <a:endParaRPr lang="es-ES_tradnl" altLang="es-ES" sz="2800"/>
          </a:p>
          <a:p>
            <a:pPr marL="342900" indent="-342900" algn="r"/>
            <a:endParaRPr lang="es-ES_tradnl" altLang="es-ES" sz="2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C01AF9-595B-4C36-867C-EF7FBE638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0057"/>
      </p:ext>
    </p:extLst>
  </p:cSld>
  <p:clrMapOvr>
    <a:masterClrMapping/>
  </p:clrMapOvr>
  <p:transition advTm="74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ueboxs">
  <a:themeElements>
    <a:clrScheme name="">
      <a:dk1>
        <a:srgbClr val="000000"/>
      </a:dk1>
      <a:lt1>
        <a:srgbClr val="FFFFFF"/>
      </a:lt1>
      <a:dk2>
        <a:srgbClr val="00279F"/>
      </a:dk2>
      <a:lt2>
        <a:srgbClr val="FAFD00"/>
      </a:lt2>
      <a:accent1>
        <a:srgbClr val="FF8203"/>
      </a:accent1>
      <a:accent2>
        <a:srgbClr val="E84400"/>
      </a:accent2>
      <a:accent3>
        <a:srgbClr val="AAACCD"/>
      </a:accent3>
      <a:accent4>
        <a:srgbClr val="DADADA"/>
      </a:accent4>
      <a:accent5>
        <a:srgbClr val="FFC1AA"/>
      </a:accent5>
      <a:accent6>
        <a:srgbClr val="D23D00"/>
      </a:accent6>
      <a:hlink>
        <a:srgbClr val="00DFCA"/>
      </a:hlink>
      <a:folHlink>
        <a:srgbClr val="618FFD"/>
      </a:folHlink>
    </a:clrScheme>
    <a:fontScheme name="bluebox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uebox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box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ueboxs">
  <a:themeElements>
    <a:clrScheme name="">
      <a:dk1>
        <a:srgbClr val="000000"/>
      </a:dk1>
      <a:lt1>
        <a:srgbClr val="FFFFFF"/>
      </a:lt1>
      <a:dk2>
        <a:srgbClr val="00279F"/>
      </a:dk2>
      <a:lt2>
        <a:srgbClr val="FAFD00"/>
      </a:lt2>
      <a:accent1>
        <a:srgbClr val="FF8203"/>
      </a:accent1>
      <a:accent2>
        <a:srgbClr val="E84400"/>
      </a:accent2>
      <a:accent3>
        <a:srgbClr val="AAACCD"/>
      </a:accent3>
      <a:accent4>
        <a:srgbClr val="DADADA"/>
      </a:accent4>
      <a:accent5>
        <a:srgbClr val="FFC1AA"/>
      </a:accent5>
      <a:accent6>
        <a:srgbClr val="D23D00"/>
      </a:accent6>
      <a:hlink>
        <a:srgbClr val="00DFCA"/>
      </a:hlink>
      <a:folHlink>
        <a:srgbClr val="618FFD"/>
      </a:folHlink>
    </a:clrScheme>
    <a:fontScheme name="blueboxs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ueboxs.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boxs.p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1501</Words>
  <Application>Microsoft Office PowerPoint</Application>
  <PresentationFormat>Panorámica</PresentationFormat>
  <Paragraphs>247</Paragraphs>
  <Slides>39</Slides>
  <Notes>0</Notes>
  <HiddenSlides>0</HiddenSlides>
  <MMClips>39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Arial</vt:lpstr>
      <vt:lpstr>Monotype Sorts</vt:lpstr>
      <vt:lpstr>Times New Roman</vt:lpstr>
      <vt:lpstr>blueboxs</vt:lpstr>
      <vt:lpstr>1_blueboxs</vt:lpstr>
      <vt:lpstr>Diapositiva</vt:lpstr>
      <vt:lpstr>DIARREA AGUDA</vt:lpstr>
      <vt:lpstr>DIARREA. DEFINICIÓN</vt:lpstr>
      <vt:lpstr>DIARREA. DEFINICION</vt:lpstr>
      <vt:lpstr>DIARREA. DEFINICIÓN</vt:lpstr>
      <vt:lpstr>DIARREA. DEFINICIÓN</vt:lpstr>
      <vt:lpstr>DIARREA. DEFINICIÓN</vt:lpstr>
      <vt:lpstr>Absorción de agua y electrolitos</vt:lpstr>
      <vt:lpstr> DIARREA. MECANISMOS</vt:lpstr>
      <vt:lpstr>DIARREA OSMÓTICA</vt:lpstr>
      <vt:lpstr>Presentación de PowerPoint</vt:lpstr>
      <vt:lpstr>DIARREA SECRETORA</vt:lpstr>
      <vt:lpstr>DIARREA SECRETORA. CAUSAS</vt:lpstr>
      <vt:lpstr>DIARREA AGUDA. CAUSAS</vt:lpstr>
      <vt:lpstr>DIARREA AGUDA. DIAGNÓSTICO</vt:lpstr>
      <vt:lpstr>DIARREA AGUDA. ANAMNESIS</vt:lpstr>
      <vt:lpstr>DIARREA AGUDA. LEUCOCITOS EN MF   Sin leucocitos                       Con PMN</vt:lpstr>
      <vt:lpstr>DIARREA AGUDA. COPROCULTIVO</vt:lpstr>
      <vt:lpstr>DIARREA AGUDA. PARASITOLÓGICO MF</vt:lpstr>
      <vt:lpstr>DIARREA AGUDA. HEMOCULTIVOS</vt:lpstr>
      <vt:lpstr>DIARREA AGUDA. RECTOSCOPIA Y BIOPSIA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DIARREA AGUDA. EVALUACIÓN</vt:lpstr>
      <vt:lpstr>DIARREA AGUDA SIN DESHIDRATACION</vt:lpstr>
      <vt:lpstr>DIARREA AGUDA. CRITERIOS DE INTERNACIÓN</vt:lpstr>
      <vt:lpstr>DIARREA AGUDA CON DESHIDRATACIóN</vt:lpstr>
      <vt:lpstr>DIARREA AGUDA  Fórmula casera de rehidratación oral</vt:lpstr>
      <vt:lpstr>DIARREA AGUDA CON DESHIDRATACIÓN Y SHOCK</vt:lpstr>
      <vt:lpstr>DIARREA DEL VIAJERO</vt:lpstr>
      <vt:lpstr>DIARREA DEL VIAJERO. ETIOLOGÍA</vt:lpstr>
      <vt:lpstr>DIARREA DEL VIAJERO</vt:lpstr>
      <vt:lpstr>DIARREA DEL VIAJERO</vt:lpstr>
      <vt:lpstr>DIARREA DEL VIAJERO. PROFILAXIS</vt:lpstr>
      <vt:lpstr>El arte es largo,  la experiencia es difícil y  la vida es breve para lograrlo.    El médico debe curar alguna vez, ayudar cuando pueda, consolar siempre.                                Hipócrates                                  460 aC – 370 aC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pc3</dc:creator>
  <cp:lastModifiedBy>pc3</cp:lastModifiedBy>
  <cp:revision>3</cp:revision>
  <dcterms:created xsi:type="dcterms:W3CDTF">2020-04-12T16:48:52Z</dcterms:created>
  <dcterms:modified xsi:type="dcterms:W3CDTF">2020-04-13T16:15:21Z</dcterms:modified>
</cp:coreProperties>
</file>