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5" r:id="rId2"/>
    <p:sldId id="259" r:id="rId3"/>
    <p:sldId id="283" r:id="rId4"/>
    <p:sldId id="338" r:id="rId5"/>
    <p:sldId id="284" r:id="rId6"/>
    <p:sldId id="285" r:id="rId7"/>
    <p:sldId id="342" r:id="rId8"/>
    <p:sldId id="341" r:id="rId9"/>
    <p:sldId id="286" r:id="rId10"/>
    <p:sldId id="263" r:id="rId11"/>
    <p:sldId id="337" r:id="rId12"/>
    <p:sldId id="344" r:id="rId13"/>
    <p:sldId id="336" r:id="rId14"/>
    <p:sldId id="289" r:id="rId15"/>
    <p:sldId id="290" r:id="rId16"/>
    <p:sldId id="348" r:id="rId17"/>
    <p:sldId id="347" r:id="rId18"/>
    <p:sldId id="349" r:id="rId19"/>
    <p:sldId id="261" r:id="rId20"/>
    <p:sldId id="295" r:id="rId21"/>
    <p:sldId id="294" r:id="rId22"/>
    <p:sldId id="293" r:id="rId23"/>
    <p:sldId id="292" r:id="rId24"/>
    <p:sldId id="262" r:id="rId25"/>
    <p:sldId id="264" r:id="rId26"/>
    <p:sldId id="266" r:id="rId27"/>
    <p:sldId id="297" r:id="rId28"/>
    <p:sldId id="300" r:id="rId29"/>
    <p:sldId id="302" r:id="rId30"/>
    <p:sldId id="301" r:id="rId31"/>
    <p:sldId id="277" r:id="rId32"/>
    <p:sldId id="278" r:id="rId33"/>
    <p:sldId id="306" r:id="rId34"/>
    <p:sldId id="305" r:id="rId35"/>
    <p:sldId id="304" r:id="rId36"/>
    <p:sldId id="303" r:id="rId37"/>
    <p:sldId id="308" r:id="rId38"/>
    <p:sldId id="307" r:id="rId39"/>
    <p:sldId id="267" r:id="rId40"/>
    <p:sldId id="273" r:id="rId41"/>
    <p:sldId id="310" r:id="rId42"/>
    <p:sldId id="309" r:id="rId43"/>
    <p:sldId id="274" r:id="rId44"/>
    <p:sldId id="275" r:id="rId45"/>
    <p:sldId id="312" r:id="rId46"/>
    <p:sldId id="311" r:id="rId47"/>
    <p:sldId id="268" r:id="rId48"/>
    <p:sldId id="269" r:id="rId49"/>
    <p:sldId id="270" r:id="rId50"/>
    <p:sldId id="271" r:id="rId51"/>
    <p:sldId id="280" r:id="rId52"/>
    <p:sldId id="272" r:id="rId53"/>
    <p:sldId id="317" r:id="rId54"/>
    <p:sldId id="316" r:id="rId55"/>
    <p:sldId id="315" r:id="rId56"/>
    <p:sldId id="314" r:id="rId57"/>
    <p:sldId id="313" r:id="rId58"/>
    <p:sldId id="279" r:id="rId59"/>
    <p:sldId id="322" r:id="rId60"/>
    <p:sldId id="321" r:id="rId61"/>
    <p:sldId id="320" r:id="rId62"/>
    <p:sldId id="319" r:id="rId63"/>
    <p:sldId id="318" r:id="rId64"/>
    <p:sldId id="327" r:id="rId65"/>
    <p:sldId id="326" r:id="rId66"/>
    <p:sldId id="325" r:id="rId67"/>
    <p:sldId id="324" r:id="rId68"/>
    <p:sldId id="323" r:id="rId69"/>
    <p:sldId id="281" r:id="rId70"/>
    <p:sldId id="282" r:id="rId71"/>
    <p:sldId id="334" r:id="rId72"/>
    <p:sldId id="333" r:id="rId73"/>
    <p:sldId id="332" r:id="rId74"/>
    <p:sldId id="331" r:id="rId75"/>
    <p:sldId id="330" r:id="rId76"/>
    <p:sldId id="329" r:id="rId77"/>
    <p:sldId id="328" r:id="rId78"/>
    <p:sldId id="256" r:id="rId79"/>
    <p:sldId id="257" r:id="rId80"/>
    <p:sldId id="350" r:id="rId81"/>
    <p:sldId id="351" r:id="rId82"/>
    <p:sldId id="352" r:id="rId83"/>
    <p:sldId id="353" r:id="rId84"/>
    <p:sldId id="258" r:id="rId85"/>
    <p:sldId id="354" r:id="rId86"/>
    <p:sldId id="355" r:id="rId87"/>
    <p:sldId id="356" r:id="rId88"/>
    <p:sldId id="357" r:id="rId89"/>
    <p:sldId id="358" r:id="rId90"/>
    <p:sldId id="359" r:id="rId91"/>
    <p:sldId id="260" r:id="rId92"/>
    <p:sldId id="360" r:id="rId93"/>
    <p:sldId id="276" r:id="rId94"/>
    <p:sldId id="362" r:id="rId95"/>
    <p:sldId id="363" r:id="rId96"/>
    <p:sldId id="265" r:id="rId97"/>
    <p:sldId id="335" r:id="rId9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A35DA-4F72-4C5E-A319-9B6711A32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41972A-6664-46B5-B788-88DFBD1F3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60755E-7FF6-4544-A801-52017F2F3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7A7681-29EE-462A-9437-D63BC21F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6DF0E4-6963-40B9-A215-1F3A95E9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27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E6DCA-29B3-4474-A59D-9D4886EE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B96FB4-F458-42EA-B429-0AB9C4A64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0F61AB-4272-48A2-BFB2-2ABEC06D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6D3257-D1E0-4D36-AF4D-CAEC3A94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0362A6-E3BF-4E29-A78B-F1804E58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43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22A4CD-2E01-4C35-9418-772A1E5964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966534-F0E3-419E-BEFA-253B85D31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23E897-7496-44D1-A0ED-1B6178AE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9490A7-42FB-4183-8A13-CA9E4CCE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6EB010-02FC-4836-8253-A0C62290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87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8F1D89E-06E0-482F-B060-64A0A215341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78C983-8F7B-4A92-BDA5-87384F60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B4AADF-67F2-4287-B198-92231B85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F7B40D-A82F-4F4D-95F7-0B7A08B9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E374D81-CE8C-43C1-B021-111DB2C8B8E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521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60FCE-2908-48F7-8952-EF72A765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4FCC94-8E25-460D-B150-E31FE307C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8467DF-A080-4885-9552-DF968DFA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DEE964-47B6-4CD5-9C72-E40AAD56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3B3B7B-8E5C-4507-BB68-8DE4138F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64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D6C1D-E787-4014-B03C-D8F970E1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F3F822-5D74-46BB-A34A-72BA54FB7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55AB11-31A8-43EA-9564-2EBC227AE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D08818-A1F2-40D2-88FB-AE6324FF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47E904-B33F-4B35-B6DC-5A8ADBC4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2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C6F70A-92A2-46F9-839E-4D4D1FCD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AB1363-97EF-4321-A01D-AF78E83C7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E6317C-B770-49DA-B209-5F78722A8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7FB37E-4DA9-4196-B3E2-C796DDB1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0A550C-D39C-4EDB-AA28-79B3CD02E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542437-779E-43D0-B566-B7DC0095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066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F7DCB-601B-490F-A041-1A34CB75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0F9FCC-B82D-42C2-94CD-01FF73D3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E5ACA3-7856-401B-A41D-0AB45EB43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927354-A049-4CA9-A728-6F8194D50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6E964D-35BD-4BD4-9A9A-45547C1CC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2FB96F-E487-4906-9CD9-536C740B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1807305-EBB7-4045-9957-E6A37224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1EF250-E9AD-4E7D-8F20-11F69942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0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A7F9B-6396-4687-A06D-39730931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32896C-D318-4827-A85E-2A06A363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E6BBF3-FA44-43BC-9BFE-D825B6C2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454361-3413-4F2A-9681-CA92F6D1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7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29F8E7-3DEF-4E13-A22F-FDFDD52A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4A1455-964B-4AF0-BEED-86A1F3D0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2D1C64-F686-4E75-A3BA-21361870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022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62A25-552D-42E3-B6B6-381C4515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2BFD2D-CCE0-4924-A8C6-047D7E37D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E34602-E943-490A-831E-EC196F2F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9AA777-13D2-4096-A46C-9DC156F7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5BADBD-1568-4F1F-BF13-5EE21363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35C71B-17B5-49B2-962B-C7816CE0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730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CFBB4-606A-4933-AD41-76729DAB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D43884-A422-452E-8C9D-8652F7474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D51FCC-DD03-479A-B13D-C2FBDDC0E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20A6EA-7D4E-40C9-8C67-2B368E4F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6F77C6-1098-4592-B9B4-876146C56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C9F66C-51C4-4A8F-91BE-F211AC5F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256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22C567C-E718-46DE-89BA-4532E145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D06CF5-8881-44A2-8242-C6B276484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03617C-E161-47D1-8D19-F098E7E8B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7F7B9-E470-4610-89AC-3227184B9A82}" type="datetimeFigureOut">
              <a:rPr lang="es-ES" smtClean="0"/>
              <a:t>13/04/2020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F9DE0A-9420-41A4-B67B-5E97CA0E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193B6D-A212-45C6-9505-8A02A37EE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4E2A0-B40E-40F6-B480-1DBC608036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76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m4a"/><Relationship Id="rId7" Type="http://schemas.openxmlformats.org/officeDocument/2006/relationships/image" Target="../media/image2.png"/><Relationship Id="rId2" Type="http://schemas.microsoft.com/office/2007/relationships/media" Target="../media/media7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naturaleza&#10;&#10;Descripción generada automáticamente">
            <a:extLst>
              <a:ext uri="{FF2B5EF4-FFF2-40B4-BE49-F238E27FC236}">
                <a16:creationId xmlns:a16="http://schemas.microsoft.com/office/drawing/2014/main" id="{01FC21C8-DDED-46DF-8822-03BDD3A3F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84" b="6916"/>
          <a:stretch/>
        </p:blipFill>
        <p:spPr>
          <a:xfrm>
            <a:off x="33253" y="1184031"/>
            <a:ext cx="12100654" cy="54034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5D86A2-C7FA-49B2-867B-F5CBE1735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6"/>
    </mc:Choice>
    <mc:Fallback xmlns="">
      <p:transition spd="slow" advTm="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6">
            <a:extLst>
              <a:ext uri="{FF2B5EF4-FFF2-40B4-BE49-F238E27FC236}">
                <a16:creationId xmlns:a16="http://schemas.microsoft.com/office/drawing/2014/main" id="{E72DBC02-0AB8-4169-846F-FF7FB631A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1267" name="AutoShape 7">
            <a:extLst>
              <a:ext uri="{FF2B5EF4-FFF2-40B4-BE49-F238E27FC236}">
                <a16:creationId xmlns:a16="http://schemas.microsoft.com/office/drawing/2014/main" id="{57500F02-6C42-4F17-8427-04E52FDDF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1268" name="AutoShape 8">
            <a:extLst>
              <a:ext uri="{FF2B5EF4-FFF2-40B4-BE49-F238E27FC236}">
                <a16:creationId xmlns:a16="http://schemas.microsoft.com/office/drawing/2014/main" id="{7DF1607A-0575-4418-95BA-F62E17578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81200"/>
            <a:ext cx="3429000" cy="4495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Smes. Sintomáticos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(ex ERNE)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Sme. de reflujo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típico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Sme. de dolor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torácico por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reflujo</a:t>
            </a:r>
            <a:r>
              <a:rPr lang="es-ES" altLang="es-ES" sz="2000"/>
              <a:t>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372449-AF9D-4614-8490-371712E5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EDD7DB-0C17-4FEA-8158-DBF512479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>
            <a:extLst>
              <a:ext uri="{FF2B5EF4-FFF2-40B4-BE49-F238E27FC236}">
                <a16:creationId xmlns:a16="http://schemas.microsoft.com/office/drawing/2014/main" id="{5AA6CA6B-04B3-4105-BFEF-454E7A39D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913E0E7F-DA4D-47FB-9516-9F5F7319C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8AC884F6-6A86-481F-9219-2E5D5BB2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81200"/>
            <a:ext cx="3429000" cy="4495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Smes. Sintomáticos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(ex ERNE)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Sme. de reflujo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típico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Sme. de dolor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torácico por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reflujo</a:t>
            </a:r>
            <a:r>
              <a:rPr lang="es-ES" altLang="es-ES" sz="2000"/>
              <a:t>  </a:t>
            </a:r>
          </a:p>
        </p:txBody>
      </p:sp>
      <p:sp>
        <p:nvSpPr>
          <p:cNvPr id="13317" name="AutoShape 5">
            <a:extLst>
              <a:ext uri="{FF2B5EF4-FFF2-40B4-BE49-F238E27FC236}">
                <a16:creationId xmlns:a16="http://schemas.microsoft.com/office/drawing/2014/main" id="{B9BF8992-6EAB-473B-85DF-B9EB6BF3D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905000"/>
            <a:ext cx="2971800" cy="4572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Smes. con Injuria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(ex Esofagitis)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Esofagitis grados A-D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Úlcera de esófago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Estenosis de esófago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Barrett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Adenocarcinoma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EB3F40-C231-406B-B4B0-396AD2134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70C428-1795-4C1C-B7F6-BD6CD09F1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extLst>
              <a:ext uri="{FF2B5EF4-FFF2-40B4-BE49-F238E27FC236}">
                <a16:creationId xmlns:a16="http://schemas.microsoft.com/office/drawing/2014/main" id="{7E5B6B6A-A7A1-4C4A-B27A-0E4E4A3F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id="{B7E57708-3332-4B9E-BF28-BE6282E1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4340" name="AutoShape 5">
            <a:extLst>
              <a:ext uri="{FF2B5EF4-FFF2-40B4-BE49-F238E27FC236}">
                <a16:creationId xmlns:a16="http://schemas.microsoft.com/office/drawing/2014/main" id="{A1C2AE3F-4CF7-4511-B1EB-0CDA73E86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651125"/>
            <a:ext cx="4191000" cy="2362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Controversia</a:t>
            </a: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habla de NO erosiva sino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sindromes sintomáticos 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sindromes con injuria esofágica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16FA57-A98A-462F-A160-AE64A43E0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7B8C82-B30C-4E02-88CD-C4BE15FDB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F96848C-CC5F-4F72-83D6-59BAFF036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/>
          <a:stretch>
            <a:fillRect/>
          </a:stretch>
        </p:blipFill>
        <p:spPr bwMode="auto">
          <a:xfrm>
            <a:off x="152400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E371139B-6CFA-4290-BE2C-A9068F11D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9600"/>
            <a:ext cx="19812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F7B3AEB-DB94-4F5C-9DF4-484FD5F95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752600"/>
            <a:ext cx="19050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B9DD8BEA-FA80-47E9-A98D-1D955830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28600"/>
            <a:ext cx="41148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BB6599B6-71C2-420D-8671-97EA551DE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172200"/>
            <a:ext cx="22860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B402B4-002C-4851-86AB-88704BED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B901BF-0F48-4641-A40C-EF2568C8B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027">
            <a:extLst>
              <a:ext uri="{FF2B5EF4-FFF2-40B4-BE49-F238E27FC236}">
                <a16:creationId xmlns:a16="http://schemas.microsoft.com/office/drawing/2014/main" id="{1A0F26D3-078F-487D-8A4A-38BCCDB88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pic>
        <p:nvPicPr>
          <p:cNvPr id="16387" name="Picture 1032">
            <a:extLst>
              <a:ext uri="{FF2B5EF4-FFF2-40B4-BE49-F238E27FC236}">
                <a16:creationId xmlns:a16="http://schemas.microsoft.com/office/drawing/2014/main" id="{34351BD2-F7B7-452B-8977-1CA43C95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9" y="417514"/>
            <a:ext cx="6103937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3BE5B5-C6EE-411D-8B1B-9ADD4CAB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B1BC12-0103-4133-8946-64CC55023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230CE258-7821-467D-93EF-FD766451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97B079A3-6267-4928-B9DF-A7A3DD215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AC9DB675-078F-4257-B687-C2C0BE0E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367" y="1952869"/>
            <a:ext cx="2971800" cy="407963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 err="1"/>
              <a:t>Smes</a:t>
            </a:r>
            <a:r>
              <a:rPr lang="es-ES" altLang="es-ES" sz="2000" b="1" dirty="0"/>
              <a:t>. con Injuria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(ex Esofagitis)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Esofagitis grados A-D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Úlcera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Estenosis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Barrett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Adenocarcinoma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6D01AC-2C54-4831-9E59-4C1C0C04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2E5344-D79C-4024-B3A7-E91969ABE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230CE258-7821-467D-93EF-FD766451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97B079A3-6267-4928-B9DF-A7A3DD215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AC9DB675-078F-4257-B687-C2C0BE0E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367" y="1952869"/>
            <a:ext cx="2971800" cy="407963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 err="1"/>
              <a:t>Smes</a:t>
            </a:r>
            <a:r>
              <a:rPr lang="es-ES" altLang="es-ES" sz="2000" b="1" dirty="0"/>
              <a:t>. con Injuria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(ex Esofagitis)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Esofagitis grados A-D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Úlcera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Estenosis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Barrett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Adenocarcinoma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BAD90632-65A4-45F3-AC38-CEC82C36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7285" r="9933" b="5298"/>
          <a:stretch>
            <a:fillRect/>
          </a:stretch>
        </p:blipFill>
        <p:spPr bwMode="auto">
          <a:xfrm>
            <a:off x="641841" y="1899139"/>
            <a:ext cx="2514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6D01AC-2C54-4831-9E59-4C1C0C04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79A120-6C09-477F-910A-E19747E0F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19741"/>
      </p:ext>
    </p:extLst>
  </p:cSld>
  <p:clrMapOvr>
    <a:masterClrMapping/>
  </p:clrMapOvr>
  <p:transition spd="slow" advTm="13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230CE258-7821-467D-93EF-FD766451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97B079A3-6267-4928-B9DF-A7A3DD215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AC9DB675-078F-4257-B687-C2C0BE0E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367" y="1952869"/>
            <a:ext cx="2971800" cy="407963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 err="1"/>
              <a:t>Smes</a:t>
            </a:r>
            <a:r>
              <a:rPr lang="es-ES" altLang="es-ES" sz="2000" b="1" dirty="0"/>
              <a:t>. con Injuria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(ex Esofagitis)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Esofagitis grados A-D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Úlcera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Estenosis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Barrett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Adenocarcinoma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BAD90632-65A4-45F3-AC38-CEC82C36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7285" r="9933" b="5298"/>
          <a:stretch>
            <a:fillRect/>
          </a:stretch>
        </p:blipFill>
        <p:spPr bwMode="auto">
          <a:xfrm>
            <a:off x="641841" y="1899139"/>
            <a:ext cx="2514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>
            <a:extLst>
              <a:ext uri="{FF2B5EF4-FFF2-40B4-BE49-F238E27FC236}">
                <a16:creationId xmlns:a16="http://schemas.microsoft.com/office/drawing/2014/main" id="{C2E77805-B024-44FC-A3A8-62FDDC88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6741" r="13000" b="10112"/>
          <a:stretch>
            <a:fillRect/>
          </a:stretch>
        </p:blipFill>
        <p:spPr bwMode="auto">
          <a:xfrm>
            <a:off x="3584330" y="1926126"/>
            <a:ext cx="25908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6D01AC-2C54-4831-9E59-4C1C0C04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35881E-084E-4436-B897-040BAD1CE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9308"/>
      </p:ext>
    </p:extLst>
  </p:cSld>
  <p:clrMapOvr>
    <a:masterClrMapping/>
  </p:clrMapOvr>
  <p:transition spd="slow" advTm="16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230CE258-7821-467D-93EF-FD766451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97B079A3-6267-4928-B9DF-A7A3DD215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914400"/>
            <a:ext cx="2590800" cy="609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Sindromes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Esofágicos</a:t>
            </a: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AC9DB675-078F-4257-B687-C2C0BE0E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367" y="1952869"/>
            <a:ext cx="2971800" cy="407963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 err="1"/>
              <a:t>Smes</a:t>
            </a:r>
            <a:r>
              <a:rPr lang="es-ES" altLang="es-ES" sz="2000" b="1" dirty="0"/>
              <a:t>. con Injuria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/>
              <a:t>(ex Esofagitis)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Esofagitis grados A-D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Úlcera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Estenosis de esófago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Barrett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Adenocarcinoma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 dirty="0"/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BAD90632-65A4-45F3-AC38-CEC82C36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7285" r="9933" b="5298"/>
          <a:stretch>
            <a:fillRect/>
          </a:stretch>
        </p:blipFill>
        <p:spPr bwMode="auto">
          <a:xfrm>
            <a:off x="641841" y="1899139"/>
            <a:ext cx="2514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>
            <a:extLst>
              <a:ext uri="{FF2B5EF4-FFF2-40B4-BE49-F238E27FC236}">
                <a16:creationId xmlns:a16="http://schemas.microsoft.com/office/drawing/2014/main" id="{C2E77805-B024-44FC-A3A8-62FDDC88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6741" r="13000" b="10112"/>
          <a:stretch>
            <a:fillRect/>
          </a:stretch>
        </p:blipFill>
        <p:spPr bwMode="auto">
          <a:xfrm>
            <a:off x="3584330" y="1926126"/>
            <a:ext cx="25908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>
            <a:extLst>
              <a:ext uri="{FF2B5EF4-FFF2-40B4-BE49-F238E27FC236}">
                <a16:creationId xmlns:a16="http://schemas.microsoft.com/office/drawing/2014/main" id="{76C89443-A11E-4807-8353-74CB6FA8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t="7777" r="13669" b="9999"/>
          <a:stretch>
            <a:fillRect/>
          </a:stretch>
        </p:blipFill>
        <p:spPr bwMode="auto">
          <a:xfrm>
            <a:off x="2438400" y="42037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6D01AC-2C54-4831-9E59-4C1C0C04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4F118-2949-4778-932F-167DBC91B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70180"/>
      </p:ext>
    </p:extLst>
  </p:cSld>
  <p:clrMapOvr>
    <a:masterClrMapping/>
  </p:clrMapOvr>
  <p:transition spd="slow" advTm="17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5">
            <a:extLst>
              <a:ext uri="{FF2B5EF4-FFF2-40B4-BE49-F238E27FC236}">
                <a16:creationId xmlns:a16="http://schemas.microsoft.com/office/drawing/2014/main" id="{63E64E9B-855B-440A-B7B2-AEC21E1E4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0483" name="AutoShape 7">
            <a:extLst>
              <a:ext uri="{FF2B5EF4-FFF2-40B4-BE49-F238E27FC236}">
                <a16:creationId xmlns:a16="http://schemas.microsoft.com/office/drawing/2014/main" id="{726FBBF3-2A2C-40EB-8B02-FDC1609DE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144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SINDROMES EXTRAESOFÁGICOS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36CF90-DC02-47D0-B951-931DF84D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331772-9DBF-4BB0-B714-A0DDF1B78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>
            <a:extLst>
              <a:ext uri="{FF2B5EF4-FFF2-40B4-BE49-F238E27FC236}">
                <a16:creationId xmlns:a16="http://schemas.microsoft.com/office/drawing/2014/main" id="{F4C74D2C-BFBC-4ED0-8A28-ED627475C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0881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075" name="AutoShape 10">
            <a:extLst>
              <a:ext uri="{FF2B5EF4-FFF2-40B4-BE49-F238E27FC236}">
                <a16:creationId xmlns:a16="http://schemas.microsoft.com/office/drawing/2014/main" id="{9ECA6AA6-5656-46B4-8679-A6543E52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05000"/>
            <a:ext cx="8001000" cy="1828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u="sng"/>
              <a:t>Definición consenso de Montreal (2006)</a:t>
            </a:r>
            <a:endParaRPr lang="es-ES" altLang="es-ES" sz="2400" u="sng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la condición que se desarrolla cuando el reflujo GE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causa síntomas que afectan la sensación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bienestar del paciente y/o complicaciones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</p:txBody>
      </p:sp>
      <p:pic>
        <p:nvPicPr>
          <p:cNvPr id="3076" name="Picture 12">
            <a:extLst>
              <a:ext uri="{FF2B5EF4-FFF2-40B4-BE49-F238E27FC236}">
                <a16:creationId xmlns:a16="http://schemas.microsoft.com/office/drawing/2014/main" id="{AE395560-785B-4A72-A1A8-DC6BD0EB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990601"/>
            <a:ext cx="1543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2BF7859-4773-4CA6-9AAC-CD20D2CC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907627-A38B-4E50-886F-8FEF9108A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7">
            <a:extLst>
              <a:ext uri="{FF2B5EF4-FFF2-40B4-BE49-F238E27FC236}">
                <a16:creationId xmlns:a16="http://schemas.microsoft.com/office/drawing/2014/main" id="{AC2980EC-ABF9-40B6-960B-5986DB92B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81200"/>
            <a:ext cx="4038600" cy="1371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Asociación con ERGE </a:t>
            </a:r>
            <a:r>
              <a:rPr lang="es-ES" altLang="es-ES" sz="1800" b="1" u="sng">
                <a:solidFill>
                  <a:srgbClr val="CC3300"/>
                </a:solidFill>
              </a:rPr>
              <a:t>establecida</a:t>
            </a:r>
            <a:r>
              <a:rPr lang="es-ES" altLang="es-ES" sz="18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pero la causa es evidente sólo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cuando se asocia con sindrome esofágico</a:t>
            </a:r>
            <a:r>
              <a:rPr lang="es-ES" altLang="es-ES" sz="2000"/>
              <a:t> </a:t>
            </a:r>
          </a:p>
        </p:txBody>
      </p:sp>
      <p:sp>
        <p:nvSpPr>
          <p:cNvPr id="21507" name="AutoShape 1028">
            <a:extLst>
              <a:ext uri="{FF2B5EF4-FFF2-40B4-BE49-F238E27FC236}">
                <a16:creationId xmlns:a16="http://schemas.microsoft.com/office/drawing/2014/main" id="{1F9FAADD-9715-44C6-AFE7-9DA654DA4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1508" name="AutoShape 1030">
            <a:extLst>
              <a:ext uri="{FF2B5EF4-FFF2-40B4-BE49-F238E27FC236}">
                <a16:creationId xmlns:a16="http://schemas.microsoft.com/office/drawing/2014/main" id="{6796EC99-3EFE-418F-80F6-6B141EDFA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144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SINDROMES EXTRAESOFÁGICOS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9B7547-900E-4637-A2A7-163C704A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10297B-22F3-4403-822B-6C0250F31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F66BB458-73E7-444E-B166-60CD53580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733800"/>
            <a:ext cx="3962400" cy="2362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Tos crónica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Laringitis</a:t>
            </a:r>
            <a:r>
              <a:rPr lang="es-ES" altLang="es-ES" sz="2000"/>
              <a:t> (gte sólo cofactor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con mal uso de voz, irritantes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químicos y cigarrillo)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Asma </a:t>
            </a:r>
            <a:r>
              <a:rPr lang="es-ES" altLang="es-ES" sz="2000"/>
              <a:t>(el reflujo sólo es un cofactor)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Erosiones de esmalte dental</a:t>
            </a: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05780E9D-37E5-49F3-BF70-D1CF5975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81200"/>
            <a:ext cx="4038600" cy="1371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Asociación con ERGE </a:t>
            </a:r>
            <a:r>
              <a:rPr lang="es-ES" altLang="es-ES" sz="1800" b="1" u="sng">
                <a:solidFill>
                  <a:srgbClr val="CC3300"/>
                </a:solidFill>
              </a:rPr>
              <a:t>establecida</a:t>
            </a:r>
            <a:r>
              <a:rPr lang="es-ES" altLang="es-ES" sz="18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pero la causa es evidente sólo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cuando se asocia con sindrome esofágico</a:t>
            </a:r>
            <a:r>
              <a:rPr lang="es-ES" altLang="es-ES" sz="2000"/>
              <a:t> </a:t>
            </a:r>
          </a:p>
        </p:txBody>
      </p:sp>
      <p:sp>
        <p:nvSpPr>
          <p:cNvPr id="22532" name="AutoShape 1028">
            <a:extLst>
              <a:ext uri="{FF2B5EF4-FFF2-40B4-BE49-F238E27FC236}">
                <a16:creationId xmlns:a16="http://schemas.microsoft.com/office/drawing/2014/main" id="{D646480D-5B2C-40B1-9745-D3795EBEE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2533" name="AutoShape 1030">
            <a:extLst>
              <a:ext uri="{FF2B5EF4-FFF2-40B4-BE49-F238E27FC236}">
                <a16:creationId xmlns:a16="http://schemas.microsoft.com/office/drawing/2014/main" id="{892280F1-0187-4681-8DAE-031438C9E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144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SINDROMES EXTRAESOFÁGICOS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C97652-1070-478E-8902-91A851F4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FFC05F-394A-4C30-B207-C4A95AAB0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6A9D12D3-47A6-4348-AA8D-26D07C9A0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733800"/>
            <a:ext cx="3962400" cy="2362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Tos crónica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Laringitis</a:t>
            </a:r>
            <a:r>
              <a:rPr lang="es-ES" altLang="es-ES" sz="2000"/>
              <a:t> (gte sólo cofactor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con mal uso de voz, irritantes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químicos y cigarrillo)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Asma </a:t>
            </a:r>
            <a:r>
              <a:rPr lang="es-ES" altLang="es-ES" sz="2000"/>
              <a:t>(el reflujo sólo es un cofactor)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Erosiones de esmalte dental</a:t>
            </a:r>
          </a:p>
        </p:txBody>
      </p:sp>
      <p:sp>
        <p:nvSpPr>
          <p:cNvPr id="23555" name="Rectangle 1027">
            <a:extLst>
              <a:ext uri="{FF2B5EF4-FFF2-40B4-BE49-F238E27FC236}">
                <a16:creationId xmlns:a16="http://schemas.microsoft.com/office/drawing/2014/main" id="{226E5B7A-3FE8-4F88-BE92-5D11E7710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81200"/>
            <a:ext cx="4038600" cy="1371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Asociación con ERGE </a:t>
            </a:r>
            <a:r>
              <a:rPr lang="es-ES" altLang="es-ES" sz="1800" b="1" u="sng">
                <a:solidFill>
                  <a:srgbClr val="CC3300"/>
                </a:solidFill>
              </a:rPr>
              <a:t>establecida</a:t>
            </a:r>
            <a:r>
              <a:rPr lang="es-ES" altLang="es-ES" sz="18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pero la causa es evidente sólo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cuando se asocia con sindrome esofágico</a:t>
            </a:r>
            <a:r>
              <a:rPr lang="es-ES" altLang="es-ES" sz="2000"/>
              <a:t> </a:t>
            </a:r>
          </a:p>
        </p:txBody>
      </p:sp>
      <p:sp>
        <p:nvSpPr>
          <p:cNvPr id="23556" name="AutoShape 1028">
            <a:extLst>
              <a:ext uri="{FF2B5EF4-FFF2-40B4-BE49-F238E27FC236}">
                <a16:creationId xmlns:a16="http://schemas.microsoft.com/office/drawing/2014/main" id="{F04A92C7-C695-4A20-9F15-032B1AA78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3557" name="Rectangle 1029">
            <a:extLst>
              <a:ext uri="{FF2B5EF4-FFF2-40B4-BE49-F238E27FC236}">
                <a16:creationId xmlns:a16="http://schemas.microsoft.com/office/drawing/2014/main" id="{7E4A9D4B-6CE1-44C2-81D5-3FCB82CB7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981200"/>
            <a:ext cx="3581400" cy="1371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Asociación con ERGE </a:t>
            </a:r>
            <a:r>
              <a:rPr lang="es-ES" altLang="es-ES" sz="1800" b="1" u="sng" dirty="0">
                <a:solidFill>
                  <a:srgbClr val="CC3300"/>
                </a:solidFill>
              </a:rPr>
              <a:t>propuesta</a:t>
            </a:r>
            <a:r>
              <a:rPr lang="es-ES" altLang="es-ES" sz="18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pero no se ha demostrado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causalidad ni asociación.</a:t>
            </a:r>
          </a:p>
        </p:txBody>
      </p:sp>
      <p:sp>
        <p:nvSpPr>
          <p:cNvPr id="23558" name="AutoShape 1030">
            <a:extLst>
              <a:ext uri="{FF2B5EF4-FFF2-40B4-BE49-F238E27FC236}">
                <a16:creationId xmlns:a16="http://schemas.microsoft.com/office/drawing/2014/main" id="{DF540F90-4D8E-4671-AF8F-9FE4C23A7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144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SINDROMES EXTRAESOFÁGICOS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F6380C-273E-41EF-A422-0EB81A80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F9E3A7-24BA-4303-8829-26E21D469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>
            <a:extLst>
              <a:ext uri="{FF2B5EF4-FFF2-40B4-BE49-F238E27FC236}">
                <a16:creationId xmlns:a16="http://schemas.microsoft.com/office/drawing/2014/main" id="{BEF5E154-3B45-40B7-9C10-F814A62E4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733800"/>
            <a:ext cx="3962400" cy="2362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Tos crónica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Laringitis</a:t>
            </a:r>
            <a:r>
              <a:rPr lang="es-ES" altLang="es-ES" sz="2000"/>
              <a:t> (gte sólo cofactor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con mal uso de voz, irritantes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/>
              <a:t>químicos y cigarrillo)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Asma </a:t>
            </a:r>
            <a:r>
              <a:rPr lang="es-ES" altLang="es-ES" sz="2000"/>
              <a:t>(el reflujo sólo es un cofactor)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Erosiones de esmalte dental</a:t>
            </a:r>
          </a:p>
        </p:txBody>
      </p:sp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636FCC33-1EAC-46B2-BFC0-B8AD75F2B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81200"/>
            <a:ext cx="4038600" cy="1371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Asociación con ERGE </a:t>
            </a:r>
            <a:r>
              <a:rPr lang="es-ES" altLang="es-ES" sz="1800" b="1" u="sng">
                <a:solidFill>
                  <a:srgbClr val="CC3300"/>
                </a:solidFill>
              </a:rPr>
              <a:t>establecida</a:t>
            </a:r>
            <a:r>
              <a:rPr lang="es-ES" altLang="es-ES" sz="18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pero la causa es evidente sólo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cuando se asocia con sindrome esofágico</a:t>
            </a:r>
            <a:r>
              <a:rPr lang="es-ES" altLang="es-ES" sz="2000"/>
              <a:t> </a:t>
            </a:r>
          </a:p>
        </p:txBody>
      </p:sp>
      <p:sp>
        <p:nvSpPr>
          <p:cNvPr id="24580" name="AutoShape 1028">
            <a:extLst>
              <a:ext uri="{FF2B5EF4-FFF2-40B4-BE49-F238E27FC236}">
                <a16:creationId xmlns:a16="http://schemas.microsoft.com/office/drawing/2014/main" id="{7DD2CD9D-02F0-432A-89C7-926BDF3BE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4581" name="Rectangle 1029">
            <a:extLst>
              <a:ext uri="{FF2B5EF4-FFF2-40B4-BE49-F238E27FC236}">
                <a16:creationId xmlns:a16="http://schemas.microsoft.com/office/drawing/2014/main" id="{A888872F-9EB8-4485-B8E2-546E0F894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981200"/>
            <a:ext cx="3581400" cy="1371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Asociación con ERGE </a:t>
            </a:r>
            <a:r>
              <a:rPr lang="es-ES" altLang="es-ES" sz="1800" b="1" u="sng" dirty="0">
                <a:solidFill>
                  <a:srgbClr val="CC3300"/>
                </a:solidFill>
              </a:rPr>
              <a:t>propuesta</a:t>
            </a:r>
            <a:r>
              <a:rPr lang="es-ES" altLang="es-ES" sz="18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pero no se ha demostrado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causalidad ni asociación.</a:t>
            </a:r>
          </a:p>
        </p:txBody>
      </p:sp>
      <p:sp>
        <p:nvSpPr>
          <p:cNvPr id="24582" name="AutoShape 1030">
            <a:extLst>
              <a:ext uri="{FF2B5EF4-FFF2-40B4-BE49-F238E27FC236}">
                <a16:creationId xmlns:a16="http://schemas.microsoft.com/office/drawing/2014/main" id="{88A84515-365C-4D46-8546-7AA3E436B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144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SINDROMES EXTRAESOFÁGICOS</a:t>
            </a:r>
          </a:p>
        </p:txBody>
      </p:sp>
      <p:sp>
        <p:nvSpPr>
          <p:cNvPr id="24583" name="Rectangle 1031">
            <a:extLst>
              <a:ext uri="{FF2B5EF4-FFF2-40B4-BE49-F238E27FC236}">
                <a16:creationId xmlns:a16="http://schemas.microsoft.com/office/drawing/2014/main" id="{0BE1E88C-DC88-4C73-8EE7-37DE03F24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810000"/>
            <a:ext cx="3581400" cy="2209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Faringitis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Sinusitis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Otitis media recurrente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Fibrosis pulmonar idiopática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87BB80-6421-4878-965B-38AC282E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30E5D6-ACD8-4FF9-BDDB-A2EE208D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5">
            <a:extLst>
              <a:ext uri="{FF2B5EF4-FFF2-40B4-BE49-F238E27FC236}">
                <a16:creationId xmlns:a16="http://schemas.microsoft.com/office/drawing/2014/main" id="{8B5AEB8A-3514-4832-93E7-4B28179B8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5603" name="AutoShape 6">
            <a:extLst>
              <a:ext uri="{FF2B5EF4-FFF2-40B4-BE49-F238E27FC236}">
                <a16:creationId xmlns:a16="http://schemas.microsoft.com/office/drawing/2014/main" id="{C4810CAB-4B2D-4FDB-8121-FB052D468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38200"/>
            <a:ext cx="4800600" cy="7620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Factores predisponentes</a:t>
            </a:r>
          </a:p>
        </p:txBody>
      </p:sp>
      <p:sp>
        <p:nvSpPr>
          <p:cNvPr id="25604" name="AutoShape 7">
            <a:extLst>
              <a:ext uri="{FF2B5EF4-FFF2-40B4-BE49-F238E27FC236}">
                <a16:creationId xmlns:a16="http://schemas.microsoft.com/office/drawing/2014/main" id="{160B6A8F-9DDD-40BF-9D19-465A15B7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4191000" cy="4495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Obesidad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Hernia hiatal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EEI Hipotensivo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Falta de peristalsis 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Vaciamiento gástrico lento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Ingesta excesiva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Hipersecreción gástrica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Alcohol-cigarrillo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Medicamentos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¿Hp?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25605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737B175-3249-468D-A296-0F8A0E4C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60350"/>
            <a:ext cx="313055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14">
            <a:extLst>
              <a:ext uri="{FF2B5EF4-FFF2-40B4-BE49-F238E27FC236}">
                <a16:creationId xmlns:a16="http://schemas.microsoft.com/office/drawing/2014/main" id="{B3BB1233-667C-4524-AAB0-089633D95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sp>
        <p:nvSpPr>
          <p:cNvPr id="25607" name="AutoShape 16">
            <a:extLst>
              <a:ext uri="{FF2B5EF4-FFF2-40B4-BE49-F238E27FC236}">
                <a16:creationId xmlns:a16="http://schemas.microsoft.com/office/drawing/2014/main" id="{D69083EC-8931-4183-A1E9-6554DA0FF7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EFB650-B7FF-4E6B-B7F8-94E41723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7F97BC-9BDE-4BCC-919B-3BD18FB79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C95CE39D-C953-43D6-A31C-290A49EA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828800"/>
            <a:ext cx="7620000" cy="2209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Puede haber síntomas SIN Lesión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Puede haber síntomas CON lesión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Puede haber complicaciones SIN síntomas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A35C2BC4-AC3A-41D4-B182-0D37AF75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72000"/>
            <a:ext cx="7543800" cy="1524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1000 endoscopías randomizadas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15.5% sólo 1/3 tenían síntomas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Barrett 1.6%  Sólo 40% tenían síntomas.</a:t>
            </a:r>
          </a:p>
        </p:txBody>
      </p:sp>
      <p:sp>
        <p:nvSpPr>
          <p:cNvPr id="26628" name="AutoShape 6">
            <a:extLst>
              <a:ext uri="{FF2B5EF4-FFF2-40B4-BE49-F238E27FC236}">
                <a16:creationId xmlns:a16="http://schemas.microsoft.com/office/drawing/2014/main" id="{844E18F2-1052-4315-8D83-E5D401946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AE6523-4038-49AD-B7D9-1D9219F3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83CFEC-F9FA-4AA7-A763-B2D59D8D0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4">
            <a:extLst>
              <a:ext uri="{FF2B5EF4-FFF2-40B4-BE49-F238E27FC236}">
                <a16:creationId xmlns:a16="http://schemas.microsoft.com/office/drawing/2014/main" id="{EAB9D7AA-7FF2-4EBE-9B35-182F92BA2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7651" name="AutoShape 5">
            <a:extLst>
              <a:ext uri="{FF2B5EF4-FFF2-40B4-BE49-F238E27FC236}">
                <a16:creationId xmlns:a16="http://schemas.microsoft.com/office/drawing/2014/main" id="{5EBA5A6B-9F1B-46AB-B004-5EC11203B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724400" cy="1600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Métodos Diagnósticos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Manometría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pHmetría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6A78A1-48AC-4012-A6C2-5664FB41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A59237-01B7-4987-BDF9-86D64D05B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>
            <a:extLst>
              <a:ext uri="{FF2B5EF4-FFF2-40B4-BE49-F238E27FC236}">
                <a16:creationId xmlns:a16="http://schemas.microsoft.com/office/drawing/2014/main" id="{5938EEB9-6AFF-41E8-9FA2-B98621B1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8675" name="AutoShape 3">
            <a:extLst>
              <a:ext uri="{FF2B5EF4-FFF2-40B4-BE49-F238E27FC236}">
                <a16:creationId xmlns:a16="http://schemas.microsoft.com/office/drawing/2014/main" id="{C0F931CE-8117-4F89-BEEC-56E5BA07D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724400" cy="1600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Métodos Diagnósticos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Manometría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pHmetría</a:t>
            </a:r>
          </a:p>
        </p:txBody>
      </p:sp>
      <p:sp>
        <p:nvSpPr>
          <p:cNvPr id="28676" name="AutoShape 4">
            <a:extLst>
              <a:ext uri="{FF2B5EF4-FFF2-40B4-BE49-F238E27FC236}">
                <a16:creationId xmlns:a16="http://schemas.microsoft.com/office/drawing/2014/main" id="{704FA707-7600-4A57-8834-5288B6A61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048000"/>
            <a:ext cx="6781800" cy="1676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los síntomas son típicos de ERGE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y el paciente responde al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</a:t>
            </a:r>
            <a:r>
              <a:rPr lang="es-ES" altLang="es-ES" sz="2400" b="1"/>
              <a:t>No es necesario hacer endoscopía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D594A409-F3C9-4698-A1EB-0D18336C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1543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992DC9-0247-4363-9A30-2D2FF077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AE92D3-7A0A-461D-B989-27F27FB11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11474C88-FA48-4B0F-A336-3F998647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699" name="AutoShape 3">
            <a:extLst>
              <a:ext uri="{FF2B5EF4-FFF2-40B4-BE49-F238E27FC236}">
                <a16:creationId xmlns:a16="http://schemas.microsoft.com/office/drawing/2014/main" id="{007CA91A-1068-4CF2-804D-A8F99FF4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724400" cy="1600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Métodos Diagnósticos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Manometría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pHmetría</a:t>
            </a:r>
          </a:p>
        </p:txBody>
      </p:sp>
      <p:sp>
        <p:nvSpPr>
          <p:cNvPr id="29700" name="AutoShape 4">
            <a:extLst>
              <a:ext uri="{FF2B5EF4-FFF2-40B4-BE49-F238E27FC236}">
                <a16:creationId xmlns:a16="http://schemas.microsoft.com/office/drawing/2014/main" id="{16B9FA2E-63A3-44B1-A3DD-B7913BC26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048000"/>
            <a:ext cx="6781800" cy="1676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los síntomas son típicos de ERGE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y el paciente responde al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</a:t>
            </a:r>
            <a:r>
              <a:rPr lang="es-ES" altLang="es-ES" sz="2400" b="1"/>
              <a:t>No es necesario hacer endoscopía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4AAE3100-21BF-4EBE-BE6E-F2ED8481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1543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6">
            <a:extLst>
              <a:ext uri="{FF2B5EF4-FFF2-40B4-BE49-F238E27FC236}">
                <a16:creationId xmlns:a16="http://schemas.microsoft.com/office/drawing/2014/main" id="{95A9381A-6AD5-4E4A-B366-17A2D3569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105400"/>
            <a:ext cx="1524000" cy="1295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8000" b="1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5367B1-DBA9-45ED-97BE-568DF0F7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4E4808-ED25-4C5F-8805-8F65599FF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026">
            <a:extLst>
              <a:ext uri="{FF2B5EF4-FFF2-40B4-BE49-F238E27FC236}">
                <a16:creationId xmlns:a16="http://schemas.microsoft.com/office/drawing/2014/main" id="{483228C4-B6A7-46FF-81DE-4AEE81410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0723" name="AutoShape 1027">
            <a:extLst>
              <a:ext uri="{FF2B5EF4-FFF2-40B4-BE49-F238E27FC236}">
                <a16:creationId xmlns:a16="http://schemas.microsoft.com/office/drawing/2014/main" id="{83043ED4-0CCC-429E-B42D-73D6C1E9E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838200"/>
            <a:ext cx="4038600" cy="1981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Pedir Endoscopía para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Evitar errores diagnósticos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Diagnosticar complicaciones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Evaluar fallas en el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3D32D6-903F-4427-877A-2DCA6289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927DB1-5F49-45D8-BE53-C73014B13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9344551-C86D-4B44-B5BE-77B48F637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0D130BF-58E5-44BB-998D-4EC8C9A78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05000"/>
            <a:ext cx="8001000" cy="1828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u="sng"/>
              <a:t>Definición consenso de Montreal (2006)</a:t>
            </a:r>
            <a:endParaRPr lang="es-ES" altLang="es-ES" sz="2400" u="sng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la condición que se desarrolla cuando el reflujo GE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causa síntomas que afectan la sensación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bienestar del paciente y/o complicaciones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b="1"/>
          </a:p>
        </p:txBody>
      </p:sp>
      <p:sp>
        <p:nvSpPr>
          <p:cNvPr id="4100" name="AutoShape 4">
            <a:extLst>
              <a:ext uri="{FF2B5EF4-FFF2-40B4-BE49-F238E27FC236}">
                <a16:creationId xmlns:a16="http://schemas.microsoft.com/office/drawing/2014/main" id="{6B82BB8A-BE07-492B-B5E2-58F3A239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191000"/>
            <a:ext cx="7772400" cy="1524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Controversia</a:t>
            </a: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La distinción entre reflujo normal y patológico es arbitraria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B24B30BC-2666-4862-A1CD-2ACF37C75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990601"/>
            <a:ext cx="1543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0C854F-6734-4B17-8366-87AAC9F9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6F4B53-0DAC-414C-AA58-C150240F9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026">
            <a:extLst>
              <a:ext uri="{FF2B5EF4-FFF2-40B4-BE49-F238E27FC236}">
                <a16:creationId xmlns:a16="http://schemas.microsoft.com/office/drawing/2014/main" id="{ECD5E4AD-2A35-4458-96F9-A421E82C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7" name="AutoShape 1027">
            <a:extLst>
              <a:ext uri="{FF2B5EF4-FFF2-40B4-BE49-F238E27FC236}">
                <a16:creationId xmlns:a16="http://schemas.microsoft.com/office/drawing/2014/main" id="{04CD1EA1-9370-4EDC-8835-B956665B4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838200"/>
            <a:ext cx="4038600" cy="1981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Pedir Endoscopía para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Evitar errores diagnósticos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Diagnosticar complicaciones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Evaluar fallas en el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8" name="AutoShape 1028">
            <a:extLst>
              <a:ext uri="{FF2B5EF4-FFF2-40B4-BE49-F238E27FC236}">
                <a16:creationId xmlns:a16="http://schemas.microsoft.com/office/drawing/2014/main" id="{58823D29-CAF6-49F5-845A-D0CFD019B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38200"/>
            <a:ext cx="3962400" cy="3200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Diagnósticos Diferenciales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Enfermedad coronaria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Litiasis vesicular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Cáncer gastroesofágico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infecciosa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por fármacos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eosinofílica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1C9B95-BE53-4982-9339-D34268EFA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D3560F-1084-49CD-A1E0-2338A930D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>
            <a:extLst>
              <a:ext uri="{FF2B5EF4-FFF2-40B4-BE49-F238E27FC236}">
                <a16:creationId xmlns:a16="http://schemas.microsoft.com/office/drawing/2014/main" id="{C7C7E54A-3F93-42F2-80E1-CBBB8500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2771" name="AutoShape 3">
            <a:extLst>
              <a:ext uri="{FF2B5EF4-FFF2-40B4-BE49-F238E27FC236}">
                <a16:creationId xmlns:a16="http://schemas.microsoft.com/office/drawing/2014/main" id="{E043E56C-7092-481A-81F4-91CDAE8E3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838200"/>
            <a:ext cx="4038600" cy="1981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Pedir Endoscopía para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Evitar errores diagnósticos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Diagnosticar complicaciones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Evaluar fallas en el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2772" name="AutoShape 4">
            <a:extLst>
              <a:ext uri="{FF2B5EF4-FFF2-40B4-BE49-F238E27FC236}">
                <a16:creationId xmlns:a16="http://schemas.microsoft.com/office/drawing/2014/main" id="{5BD11A9E-2613-4689-A2E1-E3D15BF4D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38200"/>
            <a:ext cx="3962400" cy="3200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Diagnósticos Diferenciales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Enfermedad coronaria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Litiasis vesicular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Cáncer gastroesofágico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infecciosa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por fármacos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eosinofílica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2773" name="AutoShape 5">
            <a:extLst>
              <a:ext uri="{FF2B5EF4-FFF2-40B4-BE49-F238E27FC236}">
                <a16:creationId xmlns:a16="http://schemas.microsoft.com/office/drawing/2014/main" id="{BC9F4601-8AB7-4301-9A60-B39EF1036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200400"/>
            <a:ext cx="3886200" cy="3505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Síntomas de alarma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Vómitos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Sangrado GI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Anemia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Dolor torácico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Pérdida de Peso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Masa palpable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Disfagia,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Odinofagia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83CBC4-6663-413E-8DD0-CE7D70CA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7A2028-3C6B-484B-89AD-52A47A10A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>
            <a:extLst>
              <a:ext uri="{FF2B5EF4-FFF2-40B4-BE49-F238E27FC236}">
                <a16:creationId xmlns:a16="http://schemas.microsoft.com/office/drawing/2014/main" id="{0C55F841-F465-4FEC-989D-1BF8E810B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3795" name="AutoShape 3">
            <a:extLst>
              <a:ext uri="{FF2B5EF4-FFF2-40B4-BE49-F238E27FC236}">
                <a16:creationId xmlns:a16="http://schemas.microsoft.com/office/drawing/2014/main" id="{1987C819-EF63-440F-ACD7-3D6F6561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9530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de Inicio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8D41BD-A701-4855-91F5-504837AB4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1900A3-44A3-41CD-BC52-88AD0A4FD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1026">
            <a:extLst>
              <a:ext uri="{FF2B5EF4-FFF2-40B4-BE49-F238E27FC236}">
                <a16:creationId xmlns:a16="http://schemas.microsoft.com/office/drawing/2014/main" id="{C9E884ED-C764-4581-8EAE-F3BA9CA3C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4819" name="AutoShape 1027">
            <a:extLst>
              <a:ext uri="{FF2B5EF4-FFF2-40B4-BE49-F238E27FC236}">
                <a16:creationId xmlns:a16="http://schemas.microsoft.com/office/drawing/2014/main" id="{9427ECDD-BAAF-4198-B03A-08EE45E99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9530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de Inicio</a:t>
            </a:r>
          </a:p>
        </p:txBody>
      </p:sp>
      <p:sp>
        <p:nvSpPr>
          <p:cNvPr id="34820" name="AutoShape 1028">
            <a:extLst>
              <a:ext uri="{FF2B5EF4-FFF2-40B4-BE49-F238E27FC236}">
                <a16:creationId xmlns:a16="http://schemas.microsoft.com/office/drawing/2014/main" id="{D2076DFE-5C48-44D2-B13E-B4727FDBA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752600"/>
            <a:ext cx="42672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Canadian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recomienda hacer endoscopía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962415-49EC-4C3F-A51B-72AF6146A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34C6D-0555-4D3A-9682-383F77AC8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026">
            <a:extLst>
              <a:ext uri="{FF2B5EF4-FFF2-40B4-BE49-F238E27FC236}">
                <a16:creationId xmlns:a16="http://schemas.microsoft.com/office/drawing/2014/main" id="{C8F0960D-B047-47DA-9B10-7DF077DD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5843" name="AutoShape 1027">
            <a:extLst>
              <a:ext uri="{FF2B5EF4-FFF2-40B4-BE49-F238E27FC236}">
                <a16:creationId xmlns:a16="http://schemas.microsoft.com/office/drawing/2014/main" id="{A677C8FB-BC23-426B-86BB-9D985AF5E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9530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de Inicio</a:t>
            </a:r>
          </a:p>
        </p:txBody>
      </p:sp>
      <p:sp>
        <p:nvSpPr>
          <p:cNvPr id="35844" name="AutoShape 1028">
            <a:extLst>
              <a:ext uri="{FF2B5EF4-FFF2-40B4-BE49-F238E27FC236}">
                <a16:creationId xmlns:a16="http://schemas.microsoft.com/office/drawing/2014/main" id="{4901D675-0228-4E3D-B512-C915FE485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752600"/>
            <a:ext cx="42672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Canadian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recomienda hacer endoscopía</a:t>
            </a:r>
          </a:p>
        </p:txBody>
      </p:sp>
      <p:sp>
        <p:nvSpPr>
          <p:cNvPr id="35845" name="AutoShape 1029">
            <a:extLst>
              <a:ext uri="{FF2B5EF4-FFF2-40B4-BE49-F238E27FC236}">
                <a16:creationId xmlns:a16="http://schemas.microsoft.com/office/drawing/2014/main" id="{AEA4F331-C7D8-4A2C-80F9-CC57D8508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7526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American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puede decir ni Si ni NO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CE9A62-D2B3-4108-AFFC-7FC4BA61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207594-C019-48C9-B8DE-34962507B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>
            <a:extLst>
              <a:ext uri="{FF2B5EF4-FFF2-40B4-BE49-F238E27FC236}">
                <a16:creationId xmlns:a16="http://schemas.microsoft.com/office/drawing/2014/main" id="{C293B313-C648-4842-99A2-4097A6EDF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6867" name="AutoShape 3">
            <a:extLst>
              <a:ext uri="{FF2B5EF4-FFF2-40B4-BE49-F238E27FC236}">
                <a16:creationId xmlns:a16="http://schemas.microsoft.com/office/drawing/2014/main" id="{7BB81DFD-0EA2-42A1-BCB4-88E02255E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9530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de Inicio</a:t>
            </a:r>
          </a:p>
        </p:txBody>
      </p:sp>
      <p:sp>
        <p:nvSpPr>
          <p:cNvPr id="36868" name="AutoShape 4">
            <a:extLst>
              <a:ext uri="{FF2B5EF4-FFF2-40B4-BE49-F238E27FC236}">
                <a16:creationId xmlns:a16="http://schemas.microsoft.com/office/drawing/2014/main" id="{EC24B7D1-4993-4180-9EBE-649A5F547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752600"/>
            <a:ext cx="42672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Canadian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recomienda hacer endoscopía</a:t>
            </a:r>
          </a:p>
        </p:txBody>
      </p:sp>
      <p:sp>
        <p:nvSpPr>
          <p:cNvPr id="36869" name="AutoShape 5">
            <a:extLst>
              <a:ext uri="{FF2B5EF4-FFF2-40B4-BE49-F238E27FC236}">
                <a16:creationId xmlns:a16="http://schemas.microsoft.com/office/drawing/2014/main" id="{E8D8E458-30A7-4996-A44D-BA31CC2A2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7526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American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puede decir ni Si ni NO</a:t>
            </a:r>
          </a:p>
        </p:txBody>
      </p:sp>
      <p:sp>
        <p:nvSpPr>
          <p:cNvPr id="36870" name="AutoShape 6">
            <a:extLst>
              <a:ext uri="{FF2B5EF4-FFF2-40B4-BE49-F238E27FC236}">
                <a16:creationId xmlns:a16="http://schemas.microsoft.com/office/drawing/2014/main" id="{6AED893F-1D37-4F4A-8FF7-EEE29E4C9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971800"/>
            <a:ext cx="7924800" cy="1752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American College of GE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cuando hay síntomas de complicaciones,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aquellos en los que hay riesgos de Barrett 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y cuando el médico piense que la endoscopía es necesaria ???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C8E9F3-4A7F-4A00-A07D-0A87562F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CCF88C-65C0-4CA7-A4D2-91A6310E4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>
            <a:extLst>
              <a:ext uri="{FF2B5EF4-FFF2-40B4-BE49-F238E27FC236}">
                <a16:creationId xmlns:a16="http://schemas.microsoft.com/office/drawing/2014/main" id="{18C14C4F-C741-48BF-91D5-373CC527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1" name="AutoShape 3">
            <a:extLst>
              <a:ext uri="{FF2B5EF4-FFF2-40B4-BE49-F238E27FC236}">
                <a16:creationId xmlns:a16="http://schemas.microsoft.com/office/drawing/2014/main" id="{C8A4E523-A886-48CB-922A-038C3ACC8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49530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de Inicio</a:t>
            </a:r>
          </a:p>
        </p:txBody>
      </p:sp>
      <p:sp>
        <p:nvSpPr>
          <p:cNvPr id="37892" name="AutoShape 4">
            <a:extLst>
              <a:ext uri="{FF2B5EF4-FFF2-40B4-BE49-F238E27FC236}">
                <a16:creationId xmlns:a16="http://schemas.microsoft.com/office/drawing/2014/main" id="{81705950-3EC3-4C48-8B07-BDDFACC6C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752600"/>
            <a:ext cx="42672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Canadian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recomienda hacer endoscopía</a:t>
            </a:r>
          </a:p>
        </p:txBody>
      </p:sp>
      <p:sp>
        <p:nvSpPr>
          <p:cNvPr id="37893" name="AutoShape 5">
            <a:extLst>
              <a:ext uri="{FF2B5EF4-FFF2-40B4-BE49-F238E27FC236}">
                <a16:creationId xmlns:a16="http://schemas.microsoft.com/office/drawing/2014/main" id="{72948647-0557-4B37-881F-5BC6311C0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7526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American GE Association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puede decir ni Si ni NO</a:t>
            </a:r>
          </a:p>
        </p:txBody>
      </p:sp>
      <p:sp>
        <p:nvSpPr>
          <p:cNvPr id="37894" name="AutoShape 6">
            <a:extLst>
              <a:ext uri="{FF2B5EF4-FFF2-40B4-BE49-F238E27FC236}">
                <a16:creationId xmlns:a16="http://schemas.microsoft.com/office/drawing/2014/main" id="{DFA89CCB-6C1A-420A-AD37-B03E57759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971800"/>
            <a:ext cx="7924800" cy="1752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American College of GE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cuando hay síntomas de complicaciones,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aquellos en los que hay riesgos de Barrett 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y cuando el médico piense que la endoscopía es necesaria ???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5" name="AutoShape 7">
            <a:extLst>
              <a:ext uri="{FF2B5EF4-FFF2-40B4-BE49-F238E27FC236}">
                <a16:creationId xmlns:a16="http://schemas.microsoft.com/office/drawing/2014/main" id="{A7E39A9D-1A40-4D2B-84DD-BFB1A7139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05400"/>
            <a:ext cx="7696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Kahrilas dice que sí cuando el paciente quiera o esté ansioso.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441DDA-0EC2-4C9D-B02D-A0D690FD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0691B-FF79-46D4-9148-7ED85330A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26">
            <a:extLst>
              <a:ext uri="{FF2B5EF4-FFF2-40B4-BE49-F238E27FC236}">
                <a16:creationId xmlns:a16="http://schemas.microsoft.com/office/drawing/2014/main" id="{346C0BC7-179E-44ED-B671-C8526F81F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8915" name="AutoShape 1027">
            <a:extLst>
              <a:ext uri="{FF2B5EF4-FFF2-40B4-BE49-F238E27FC236}">
                <a16:creationId xmlns:a16="http://schemas.microsoft.com/office/drawing/2014/main" id="{C6B4B5CB-3D4F-44B0-A682-1983293D1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59436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 endoscopía, biopsiar siempre para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Hp y esofagitis eosinofílica (5 Bx)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405C8F-1B33-4484-A580-F5992459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565DFC-27ED-4A5D-AE19-8EE5BA12C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026">
            <a:extLst>
              <a:ext uri="{FF2B5EF4-FFF2-40B4-BE49-F238E27FC236}">
                <a16:creationId xmlns:a16="http://schemas.microsoft.com/office/drawing/2014/main" id="{C23E1DB9-6E5B-48A5-A4CF-3F863AC1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9939" name="AutoShape 1027">
            <a:extLst>
              <a:ext uri="{FF2B5EF4-FFF2-40B4-BE49-F238E27FC236}">
                <a16:creationId xmlns:a16="http://schemas.microsoft.com/office/drawing/2014/main" id="{9B6D8955-670C-45CD-A9FC-2D3E243AA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59436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 endoscopía, biopsiar siempre para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Hp y esofagitis eosinofílica (5 Bx)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9940" name="AutoShape 1028">
            <a:extLst>
              <a:ext uri="{FF2B5EF4-FFF2-40B4-BE49-F238E27FC236}">
                <a16:creationId xmlns:a16="http://schemas.microsoft.com/office/drawing/2014/main" id="{9FC3E0FC-26E7-469F-8508-29D492C83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667000"/>
            <a:ext cx="7391400" cy="2133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dosis estándar por 2 á 4 semanas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hay diferencias entre los distintos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los NO respondedores dar doble dosis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(dos veces por día)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Hay que tratar a 25 para ver que se beneficia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8D7C73-98DA-4D44-922C-06878312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C2D8BC-BE8D-4A48-8AD6-A9D65FD8A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5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5">
            <a:extLst>
              <a:ext uri="{FF2B5EF4-FFF2-40B4-BE49-F238E27FC236}">
                <a16:creationId xmlns:a16="http://schemas.microsoft.com/office/drawing/2014/main" id="{F7E2CF62-9E11-4596-B5F3-00C453C7D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0963" name="AutoShape 6">
            <a:extLst>
              <a:ext uri="{FF2B5EF4-FFF2-40B4-BE49-F238E27FC236}">
                <a16:creationId xmlns:a16="http://schemas.microsoft.com/office/drawing/2014/main" id="{88CA2CB9-590E-4480-8CEC-ACE25DD1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59436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 endoscopía, biopsiar siempre para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Hp y esofagitis eosinofílica (5 Bx)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0964" name="AutoShape 7">
            <a:extLst>
              <a:ext uri="{FF2B5EF4-FFF2-40B4-BE49-F238E27FC236}">
                <a16:creationId xmlns:a16="http://schemas.microsoft.com/office/drawing/2014/main" id="{3496488E-6563-4602-BAF4-06EEF802B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667000"/>
            <a:ext cx="7391400" cy="2133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dosis estándar por 2 á 4 semanas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hay diferencias entre los distintos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los NO respondedores dar doble dosis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(dos veces por día)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Hay que tratar a 25 para ver que se beneficia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 </a:t>
            </a:r>
          </a:p>
        </p:txBody>
      </p:sp>
      <p:sp>
        <p:nvSpPr>
          <p:cNvPr id="40965" name="AutoShape 9">
            <a:extLst>
              <a:ext uri="{FF2B5EF4-FFF2-40B4-BE49-F238E27FC236}">
                <a16:creationId xmlns:a16="http://schemas.microsoft.com/office/drawing/2014/main" id="{8E0188D5-18D7-404A-9163-862C3F28F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10200"/>
            <a:ext cx="5867400" cy="990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no hay respuesta y no hay injuria 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realizar manometría esofágica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432320-6FCC-4B28-BF90-7E1EA7371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7C2DBB-7FAE-46E4-A79D-55902ABA2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id="{F2698818-D67B-4F27-8A17-35EF46C97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5123" name="AutoShape 3">
            <a:extLst>
              <a:ext uri="{FF2B5EF4-FFF2-40B4-BE49-F238E27FC236}">
                <a16:creationId xmlns:a16="http://schemas.microsoft.com/office/drawing/2014/main" id="{DF6CD241-074D-49BD-ACEA-61E313DDD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295400"/>
            <a:ext cx="7086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Es el Dx GI ambulatorio más frecuente en USA.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Del 14 al 20% de los adultos lo sufren.</a:t>
            </a:r>
            <a:r>
              <a:rPr lang="es-ES" altLang="es-ES" sz="2400"/>
              <a:t> </a:t>
            </a:r>
            <a:r>
              <a:rPr lang="es-ES" altLang="es-ES" sz="2400" b="1">
                <a:solidFill>
                  <a:srgbClr val="CC3300"/>
                </a:solidFill>
              </a:rPr>
              <a:t>Autoreportes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C7EB5303-01DF-4869-80E7-54F9F69D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1318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CE6653-FD96-4E52-B6AF-55699436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33386E-6495-47BA-87D8-18DA1F4E8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FB757D63-1F6B-46DE-860E-D4A94735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838200"/>
            <a:ext cx="5181600" cy="4953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Manometria 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Dx de trastornos motores esofágicos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Localiza el EEI para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subsecuente pHmetría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Evalúa peristalsis esofágica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el preoperatorio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La manometría de alta resolución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más sensible que la convencional</a:t>
            </a:r>
          </a:p>
        </p:txBody>
      </p:sp>
      <p:sp>
        <p:nvSpPr>
          <p:cNvPr id="41987" name="AutoShape 4">
            <a:extLst>
              <a:ext uri="{FF2B5EF4-FFF2-40B4-BE49-F238E27FC236}">
                <a16:creationId xmlns:a16="http://schemas.microsoft.com/office/drawing/2014/main" id="{27293D8D-3AE7-425A-842F-BA15F265F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62413A-550F-418E-9A6A-49B0C8FB9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A5C7B2-2547-4F04-9B8C-2D6E08333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027">
            <a:extLst>
              <a:ext uri="{FF2B5EF4-FFF2-40B4-BE49-F238E27FC236}">
                <a16:creationId xmlns:a16="http://schemas.microsoft.com/office/drawing/2014/main" id="{86D738EE-1BBE-4F6E-8C21-D601E8A5B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11" name="AutoShape 1028">
            <a:extLst>
              <a:ext uri="{FF2B5EF4-FFF2-40B4-BE49-F238E27FC236}">
                <a16:creationId xmlns:a16="http://schemas.microsoft.com/office/drawing/2014/main" id="{05971EA4-2213-4A69-A5F5-173C64150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914400"/>
            <a:ext cx="5867400" cy="1752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no hay respuesta al tratamiento 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y manometría son normales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Suspender IBP por 7 días 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Realizar pHmetría 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5FD72C-23E6-4959-95DE-25E5504F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B6AAB8-F47C-4AB3-8B98-62D392466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1027">
            <a:extLst>
              <a:ext uri="{FF2B5EF4-FFF2-40B4-BE49-F238E27FC236}">
                <a16:creationId xmlns:a16="http://schemas.microsoft.com/office/drawing/2014/main" id="{149E3A82-681E-4CBB-B4C7-C8CA2A066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4035" name="AutoShape 1028">
            <a:extLst>
              <a:ext uri="{FF2B5EF4-FFF2-40B4-BE49-F238E27FC236}">
                <a16:creationId xmlns:a16="http://schemas.microsoft.com/office/drawing/2014/main" id="{A5B44D36-5CCB-4AE0-AB97-FB51A8091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914400"/>
            <a:ext cx="5867400" cy="1752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no hay respuesta al tratamiento 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y manometría son normales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Suspender IBP por 7 días 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Realizar pHmetría 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4036" name="AutoShape 1029">
            <a:extLst>
              <a:ext uri="{FF2B5EF4-FFF2-40B4-BE49-F238E27FC236}">
                <a16:creationId xmlns:a16="http://schemas.microsoft.com/office/drawing/2014/main" id="{17B301AA-8C59-4EE0-B90A-2A8D7262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124200"/>
            <a:ext cx="63246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 persistentes con IBP sin injuria mucosa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 extraesofágicos persistentes con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 persistentes post-cirugía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5ED34F-D30E-49B4-A0F9-1EB5E4F7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BEEC05-8AA6-47BB-9631-513839AA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E027491A-4AF0-4381-81D5-DA2F863DD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800600"/>
            <a:ext cx="5181600" cy="1676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pHmetría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Ambulatory impedance 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Catheter 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Wireless pH registro por 48 horas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5059" name="AutoShape 4">
            <a:extLst>
              <a:ext uri="{FF2B5EF4-FFF2-40B4-BE49-F238E27FC236}">
                <a16:creationId xmlns:a16="http://schemas.microsoft.com/office/drawing/2014/main" id="{D4B3C7BE-8812-4A7A-97FA-BB895DF4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5060" name="AutoShape 5">
            <a:extLst>
              <a:ext uri="{FF2B5EF4-FFF2-40B4-BE49-F238E27FC236}">
                <a16:creationId xmlns:a16="http://schemas.microsoft.com/office/drawing/2014/main" id="{19FAE8A3-E3F3-49D2-8C0D-4AF2A6388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914400"/>
            <a:ext cx="5867400" cy="1752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no hay respuesta al tratamiento 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y manometría son normales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Suspender IBP por 7 días 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Realizar pHmetría esofágica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5061" name="AutoShape 6">
            <a:extLst>
              <a:ext uri="{FF2B5EF4-FFF2-40B4-BE49-F238E27FC236}">
                <a16:creationId xmlns:a16="http://schemas.microsoft.com/office/drawing/2014/main" id="{A1D37CB2-E7E7-4E19-BC04-C793D90A9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124200"/>
            <a:ext cx="63246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 persistentes con IBP sin injuria mucosa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 extraesofágicos persistentes con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 persistentes post-cirugía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4ECD95-751C-4D40-8962-D17FCFE1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2D9F3E-F365-45C8-8251-EF5040988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2F6CE283-A13B-46F7-AD28-9AE60C68D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990600"/>
            <a:ext cx="6019800" cy="5181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 la endoscopía, la manometría 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la pHmetría son normales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y NO hay respuesta al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rotulamos al paciente como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Sindrome de paciente hipersensible</a:t>
            </a:r>
            <a:r>
              <a:rPr lang="es-ES" altLang="es-ES" sz="2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se asocia a episodios de reflujo ácido 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Sindrome funcional</a:t>
            </a:r>
            <a:r>
              <a:rPr lang="es-ES" altLang="es-ES" sz="2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cuando No se asocia a reflujo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El problema es si hay DOLOR TORÁCICO.</a:t>
            </a:r>
          </a:p>
        </p:txBody>
      </p:sp>
      <p:sp>
        <p:nvSpPr>
          <p:cNvPr id="46083" name="AutoShape 5">
            <a:extLst>
              <a:ext uri="{FF2B5EF4-FFF2-40B4-BE49-F238E27FC236}">
                <a16:creationId xmlns:a16="http://schemas.microsoft.com/office/drawing/2014/main" id="{A2998E51-A08D-477F-A302-04BD255A4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012367-29FC-41EA-91AF-2D32F268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3A7480-B7D7-44BD-9D07-1E4EC09D8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>
            <a:extLst>
              <a:ext uri="{FF2B5EF4-FFF2-40B4-BE49-F238E27FC236}">
                <a16:creationId xmlns:a16="http://schemas.microsoft.com/office/drawing/2014/main" id="{88E39E4D-3AA9-487E-9765-923B1CF3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90600"/>
            <a:ext cx="6096000" cy="2667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Modificar el estilo de vida (empírico)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Bajar de peso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Disminuir alcohol, cigarrillo,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elevar la cabecera de la cama,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ingesta 3 horas antes de acostarse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Comidas pequeñas y más frecuentes.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7107" name="AutoShape 1027">
            <a:extLst>
              <a:ext uri="{FF2B5EF4-FFF2-40B4-BE49-F238E27FC236}">
                <a16:creationId xmlns:a16="http://schemas.microsoft.com/office/drawing/2014/main" id="{2814CBC9-0E73-4947-92AE-E54938F6D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pic>
        <p:nvPicPr>
          <p:cNvPr id="47108" name="Picture 1029">
            <a:extLst>
              <a:ext uri="{FF2B5EF4-FFF2-40B4-BE49-F238E27FC236}">
                <a16:creationId xmlns:a16="http://schemas.microsoft.com/office/drawing/2014/main" id="{FCF2B56A-641C-4D47-9565-BA80B63E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30">
            <a:extLst>
              <a:ext uri="{FF2B5EF4-FFF2-40B4-BE49-F238E27FC236}">
                <a16:creationId xmlns:a16="http://schemas.microsoft.com/office/drawing/2014/main" id="{3BE8BE5B-AB4B-4BAF-ACCA-D4F218C8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590800"/>
            <a:ext cx="12112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B0EAD7-25B6-44A8-9CDA-61FAFA22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D63DFA-B3B6-4B6D-81EA-58A1A49B0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BDD45070-1F55-4979-8225-8266CFA9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90600"/>
            <a:ext cx="6096000" cy="2667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Modificar el estilo de vida (empírico)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Bajar de peso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Disminuir alcohol, cigarrillo,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elevar la cabecera de la cama,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ingesta 3 horas antes de acostarse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Comidas pequeñas y más frecuentes.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8131" name="AutoShape 1027">
            <a:extLst>
              <a:ext uri="{FF2B5EF4-FFF2-40B4-BE49-F238E27FC236}">
                <a16:creationId xmlns:a16="http://schemas.microsoft.com/office/drawing/2014/main" id="{4BD96328-98B8-4E4D-9356-0DE783E09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sp>
        <p:nvSpPr>
          <p:cNvPr id="48132" name="Rectangle 1028">
            <a:extLst>
              <a:ext uri="{FF2B5EF4-FFF2-40B4-BE49-F238E27FC236}">
                <a16:creationId xmlns:a16="http://schemas.microsoft.com/office/drawing/2014/main" id="{23690C12-D776-4B63-A480-50A0DF076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962400"/>
            <a:ext cx="6858000" cy="2590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Dieta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i="1"/>
              <a:t>Evitar comidas que disminuyen la presión del EEI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fritos y grasas, café, té, gaseosas con cafeína,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chocolate, menta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i="1"/>
              <a:t>Evitar comidas ácidas irritantes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cebolla, tomate, cítricos, picantes, gaseosas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pic>
        <p:nvPicPr>
          <p:cNvPr id="48133" name="Picture 1029">
            <a:extLst>
              <a:ext uri="{FF2B5EF4-FFF2-40B4-BE49-F238E27FC236}">
                <a16:creationId xmlns:a16="http://schemas.microsoft.com/office/drawing/2014/main" id="{84210071-5A87-47BB-A771-51F46859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030">
            <a:extLst>
              <a:ext uri="{FF2B5EF4-FFF2-40B4-BE49-F238E27FC236}">
                <a16:creationId xmlns:a16="http://schemas.microsoft.com/office/drawing/2014/main" id="{D7AFA66B-8477-4B79-B666-42C91B00C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590800"/>
            <a:ext cx="12112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73CED9-C73A-4037-BACE-FB75EBDF9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A313C5-C1E9-4682-B211-DDDB96507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42FB0955-ABE9-4959-8AF6-6CB40F28E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90600"/>
            <a:ext cx="6096000" cy="2667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Modificar el estilo de vida (empírico)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Bajar de peso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Disminuir alcohol, cigarrillo,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elevar la cabecera de la cama,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ingesta 3 horas antes de acostarse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Comidas pequeñas y más frecuentes.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9155" name="AutoShape 4">
            <a:extLst>
              <a:ext uri="{FF2B5EF4-FFF2-40B4-BE49-F238E27FC236}">
                <a16:creationId xmlns:a16="http://schemas.microsoft.com/office/drawing/2014/main" id="{A71BB85F-0C5E-40A3-A13E-ECB1A2B7D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237D446D-21A4-4114-A121-9DAA0FAB1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962400"/>
            <a:ext cx="6858000" cy="2590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Dieta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i="1"/>
              <a:t>Evitar comidas que disminuyen la presión del EEI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fritos y grasas, café, té, gaseosas con cafeína,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chocolate, menta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i="1"/>
              <a:t>Evitar comidas ácidas irritantes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cebolla, tomate, cítricos, picantes, gaseosas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800"/>
          </a:p>
        </p:txBody>
      </p:sp>
      <p:pic>
        <p:nvPicPr>
          <p:cNvPr id="49157" name="Picture 7">
            <a:extLst>
              <a:ext uri="{FF2B5EF4-FFF2-40B4-BE49-F238E27FC236}">
                <a16:creationId xmlns:a16="http://schemas.microsoft.com/office/drawing/2014/main" id="{BE5B9B27-2A53-4D9B-AB22-0E170F00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1638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8">
            <a:extLst>
              <a:ext uri="{FF2B5EF4-FFF2-40B4-BE49-F238E27FC236}">
                <a16:creationId xmlns:a16="http://schemas.microsoft.com/office/drawing/2014/main" id="{94FD6865-E46E-4651-95E7-A92A8BCF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590800"/>
            <a:ext cx="121126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0057F3-B1A5-4F97-870F-99F7384CD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A60BAD-402D-401A-8FF7-4FE12B55E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BBAD6F49-B26B-4717-A194-E12700CDB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371600"/>
            <a:ext cx="7848600" cy="480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Medicación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83-90% de curación de esofagitis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Ranitidina 52%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Placebo 8%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Se cura el 90% de las esofagitis pero sólo el 40% de la pirosis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sirve adicionar ranitidina nocturna. Hay taquifilaxia.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sirven los gastroquinéticos</a:t>
            </a:r>
          </a:p>
        </p:txBody>
      </p:sp>
      <p:sp>
        <p:nvSpPr>
          <p:cNvPr id="50179" name="AutoShape 5">
            <a:extLst>
              <a:ext uri="{FF2B5EF4-FFF2-40B4-BE49-F238E27FC236}">
                <a16:creationId xmlns:a16="http://schemas.microsoft.com/office/drawing/2014/main" id="{B7F04331-CE2E-460F-A532-E9A68B25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4AD220-168F-4DFB-80D9-C21A098C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AF3457-F154-4B49-BFB6-C1A1DED1A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B232ABA6-0BD7-4594-BDA5-4614BE0F4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00200"/>
            <a:ext cx="7696200" cy="4572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Efectos colaterales de IBP</a:t>
            </a:r>
            <a:r>
              <a:rPr lang="es-ES" altLang="es-ES" sz="2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Cefalea, diarrea, constipación, dolorabdominal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igual al placebo pero confirmados por retratamiento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Riesgos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Hipergastrinemia, malabsorción, hipoclorhidria,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fracturas en mayores de 50 años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Riesgo de gastroenteritis x 1.5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Riesgo de Colitis por Cl difficile x 2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Riesgo materno fetal categoría C omeprazol 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 el resto de IBP y ranitidina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51203" name="AutoShape 4">
            <a:extLst>
              <a:ext uri="{FF2B5EF4-FFF2-40B4-BE49-F238E27FC236}">
                <a16:creationId xmlns:a16="http://schemas.microsoft.com/office/drawing/2014/main" id="{F12607ED-5B7B-46D7-A247-CE5470B0F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7A3EA3-BDE6-4894-B7FD-0C9DB4A2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08EB02-C8E3-4414-A9D5-60313CC28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extLst>
              <a:ext uri="{FF2B5EF4-FFF2-40B4-BE49-F238E27FC236}">
                <a16:creationId xmlns:a16="http://schemas.microsoft.com/office/drawing/2014/main" id="{668D720A-B6B3-4FF9-92DD-74243FDD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147" name="AutoShape 3">
            <a:extLst>
              <a:ext uri="{FF2B5EF4-FFF2-40B4-BE49-F238E27FC236}">
                <a16:creationId xmlns:a16="http://schemas.microsoft.com/office/drawing/2014/main" id="{7CAD6078-296F-404B-881A-89C1A5D6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295400"/>
            <a:ext cx="7086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Es el Dx GI ambulatorio más frecuente en USA.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Del 14 al 20% de los adultos lo sufren.</a:t>
            </a:r>
            <a:r>
              <a:rPr lang="es-ES" altLang="es-ES" sz="2400"/>
              <a:t> </a:t>
            </a:r>
            <a:r>
              <a:rPr lang="es-ES" altLang="es-ES" sz="2400" b="1">
                <a:solidFill>
                  <a:srgbClr val="CC3300"/>
                </a:solidFill>
              </a:rPr>
              <a:t>Autoreportes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148" name="AutoShape 5">
            <a:extLst>
              <a:ext uri="{FF2B5EF4-FFF2-40B4-BE49-F238E27FC236}">
                <a16:creationId xmlns:a16="http://schemas.microsoft.com/office/drawing/2014/main" id="{A32561A1-F9BB-4EBF-A823-DA170600C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4267200" cy="1524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14-20% en USA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10% en Sudamérica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Bajo en Asia y Africa</a:t>
            </a:r>
          </a:p>
        </p:txBody>
      </p:sp>
      <p:pic>
        <p:nvPicPr>
          <p:cNvPr id="6149" name="Picture 6">
            <a:extLst>
              <a:ext uri="{FF2B5EF4-FFF2-40B4-BE49-F238E27FC236}">
                <a16:creationId xmlns:a16="http://schemas.microsoft.com/office/drawing/2014/main" id="{9382093F-06B9-4A41-A25B-AB90D14E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1318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75D786-B5E5-448F-89DC-166409B35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54B253-856C-4262-A4F7-A50FE7EB2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8A7263BB-7F7A-4DBA-B59C-3784762B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990600"/>
            <a:ext cx="7543800" cy="5562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Cirugía: fundoplicatura de Nissen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Se triplicó del 91 al 99 (laparoscopía) pero luego bajó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Tasa de recurrencia de esofagitis igual que con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Riesgos disfagia severa (6%), aumento de gases, incapacidad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eructar y síntomas funcionales, (diarrea, constipación,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distensión y dolor abdominal)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El 60% vuelve a tomar IBP a los 10 años.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Ni el IBP ni la cirugía previenen el Barrett ni el adeno 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(&lt;0.01% por año en ERGE y 0.5-0.75% en Barrett) </a:t>
            </a:r>
          </a:p>
        </p:txBody>
      </p:sp>
      <p:sp>
        <p:nvSpPr>
          <p:cNvPr id="52227" name="AutoShape 4">
            <a:extLst>
              <a:ext uri="{FF2B5EF4-FFF2-40B4-BE49-F238E27FC236}">
                <a16:creationId xmlns:a16="http://schemas.microsoft.com/office/drawing/2014/main" id="{60F3FFE8-ACB5-4DFD-8355-F2687EF47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895415-9365-44F5-8712-9E72B7F2D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44BF4E-D12D-4795-9293-830FAE9AA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7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BBC92DB-3FD2-42EF-A4E6-C128D2345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990600"/>
            <a:ext cx="7543800" cy="5562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Fundoplicatura de Nissen. Indicaciones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pacientes que andan bien con IBP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tienen indicación de cirugía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pacientes intolerantes a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Pacientes que no curan la esofagitis con IBP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Pacientes con Smes extraesofágicos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Pacientes que no quieren tomar IBP.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881DAE1-034A-4C99-92D0-009ABA13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3124200" cy="609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Tratamiento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C09328-AF2B-46D8-9473-0076D427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3A00FA-BBB9-4828-ABE0-1FE4BDAD4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4">
            <a:extLst>
              <a:ext uri="{FF2B5EF4-FFF2-40B4-BE49-F238E27FC236}">
                <a16:creationId xmlns:a16="http://schemas.microsoft.com/office/drawing/2014/main" id="{2DE43372-56FA-4100-B051-65F20C90F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54275" name="AutoShape 5">
            <a:extLst>
              <a:ext uri="{FF2B5EF4-FFF2-40B4-BE49-F238E27FC236}">
                <a16:creationId xmlns:a16="http://schemas.microsoft.com/office/drawing/2014/main" id="{BB8CC362-001D-4F28-B634-D9599B590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4267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¿Es una enfermedad progresiva?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868CA4-F53B-45EE-A2E6-81E042C4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F73C71-4362-4B5D-B022-AA63C3CC0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1026">
            <a:extLst>
              <a:ext uri="{FF2B5EF4-FFF2-40B4-BE49-F238E27FC236}">
                <a16:creationId xmlns:a16="http://schemas.microsoft.com/office/drawing/2014/main" id="{834C0917-43BF-459A-B03B-EA21742F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55299" name="AutoShape 1027">
            <a:extLst>
              <a:ext uri="{FF2B5EF4-FFF2-40B4-BE49-F238E27FC236}">
                <a16:creationId xmlns:a16="http://schemas.microsoft.com/office/drawing/2014/main" id="{BA991B4C-E9CC-4E87-B9E0-96FAAA130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4267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¿Es una enfermedad progresiva?</a:t>
            </a:r>
          </a:p>
        </p:txBody>
      </p:sp>
      <p:sp>
        <p:nvSpPr>
          <p:cNvPr id="55300" name="AutoShape 1028">
            <a:extLst>
              <a:ext uri="{FF2B5EF4-FFF2-40B4-BE49-F238E27FC236}">
                <a16:creationId xmlns:a16="http://schemas.microsoft.com/office/drawing/2014/main" id="{1FCE9E46-B86F-4C82-9411-884C3980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3581400" cy="1219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es que hay progresión,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esta es muy baja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E17B12-A284-4D49-B5EC-682F45F7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4AE094-D73C-4E79-880A-787E87895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026">
            <a:extLst>
              <a:ext uri="{FF2B5EF4-FFF2-40B4-BE49-F238E27FC236}">
                <a16:creationId xmlns:a16="http://schemas.microsoft.com/office/drawing/2014/main" id="{B4D1DC1B-9243-46A7-B848-5837D81A6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56323" name="AutoShape 1027">
            <a:extLst>
              <a:ext uri="{FF2B5EF4-FFF2-40B4-BE49-F238E27FC236}">
                <a16:creationId xmlns:a16="http://schemas.microsoft.com/office/drawing/2014/main" id="{B28AB7E0-D6C7-4994-8974-A3C1658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4267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¿Es una enfermedad progresiva?</a:t>
            </a:r>
          </a:p>
        </p:txBody>
      </p:sp>
      <p:sp>
        <p:nvSpPr>
          <p:cNvPr id="56324" name="AutoShape 1028">
            <a:extLst>
              <a:ext uri="{FF2B5EF4-FFF2-40B4-BE49-F238E27FC236}">
                <a16:creationId xmlns:a16="http://schemas.microsoft.com/office/drawing/2014/main" id="{422AA565-9311-4F83-B3E4-42C614D7C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3581400" cy="1219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es que hay progresión,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esta es muy baja</a:t>
            </a:r>
          </a:p>
        </p:txBody>
      </p:sp>
      <p:sp>
        <p:nvSpPr>
          <p:cNvPr id="56325" name="AutoShape 1029">
            <a:extLst>
              <a:ext uri="{FF2B5EF4-FFF2-40B4-BE49-F238E27FC236}">
                <a16:creationId xmlns:a16="http://schemas.microsoft.com/office/drawing/2014/main" id="{8AB90D9C-17A9-4566-83FE-1B44BE8E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Tratamiento de mantenimiento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EACB09-3A1A-4226-A785-FF254398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27BBDE-AA90-4D23-A77D-B4B71A4F0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1026">
            <a:extLst>
              <a:ext uri="{FF2B5EF4-FFF2-40B4-BE49-F238E27FC236}">
                <a16:creationId xmlns:a16="http://schemas.microsoft.com/office/drawing/2014/main" id="{E55594FD-7C53-4AAA-A944-C97EA933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57347" name="AutoShape 1027">
            <a:extLst>
              <a:ext uri="{FF2B5EF4-FFF2-40B4-BE49-F238E27FC236}">
                <a16:creationId xmlns:a16="http://schemas.microsoft.com/office/drawing/2014/main" id="{3EA7CA9F-1775-4165-AE5C-EEF2DC8D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4267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¿Es una enfermedad progresiva?</a:t>
            </a:r>
          </a:p>
        </p:txBody>
      </p:sp>
      <p:sp>
        <p:nvSpPr>
          <p:cNvPr id="57348" name="AutoShape 1028">
            <a:extLst>
              <a:ext uri="{FF2B5EF4-FFF2-40B4-BE49-F238E27FC236}">
                <a16:creationId xmlns:a16="http://schemas.microsoft.com/office/drawing/2014/main" id="{D66B5192-92D0-4029-B93C-B0C2F056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3581400" cy="1219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es que hay progresión,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esta es muy baja</a:t>
            </a:r>
          </a:p>
        </p:txBody>
      </p:sp>
      <p:sp>
        <p:nvSpPr>
          <p:cNvPr id="57349" name="AutoShape 1029">
            <a:extLst>
              <a:ext uri="{FF2B5EF4-FFF2-40B4-BE49-F238E27FC236}">
                <a16:creationId xmlns:a16="http://schemas.microsoft.com/office/drawing/2014/main" id="{6C70F99E-86B2-44D7-ACBB-E4B0B16B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Tratamiento de mantenimiento</a:t>
            </a:r>
          </a:p>
        </p:txBody>
      </p:sp>
      <p:sp>
        <p:nvSpPr>
          <p:cNvPr id="57350" name="AutoShape 1030">
            <a:extLst>
              <a:ext uri="{FF2B5EF4-FFF2-40B4-BE49-F238E27FC236}">
                <a16:creationId xmlns:a16="http://schemas.microsoft.com/office/drawing/2014/main" id="{1F093B90-16A3-42BC-B64E-7FB586192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590800"/>
            <a:ext cx="3505200" cy="990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libre de síntomas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2F2E31-9D1E-4C6E-A6FA-7302A648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0AFC46-9DAE-4AF6-84D1-626E784F2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026">
            <a:extLst>
              <a:ext uri="{FF2B5EF4-FFF2-40B4-BE49-F238E27FC236}">
                <a16:creationId xmlns:a16="http://schemas.microsoft.com/office/drawing/2014/main" id="{14D381CA-7BEB-4C3E-9002-92733CCC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58371" name="AutoShape 1027">
            <a:extLst>
              <a:ext uri="{FF2B5EF4-FFF2-40B4-BE49-F238E27FC236}">
                <a16:creationId xmlns:a16="http://schemas.microsoft.com/office/drawing/2014/main" id="{98633058-FB50-4D51-AE57-DA0C70C7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4267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¿Es una enfermedad progresiva?</a:t>
            </a:r>
          </a:p>
        </p:txBody>
      </p:sp>
      <p:sp>
        <p:nvSpPr>
          <p:cNvPr id="58372" name="AutoShape 1028">
            <a:extLst>
              <a:ext uri="{FF2B5EF4-FFF2-40B4-BE49-F238E27FC236}">
                <a16:creationId xmlns:a16="http://schemas.microsoft.com/office/drawing/2014/main" id="{163FB8FA-36AA-4BC8-8AF2-7C5D0E67F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3581400" cy="1219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es que hay progresión,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esta es muy baja</a:t>
            </a:r>
          </a:p>
        </p:txBody>
      </p:sp>
      <p:sp>
        <p:nvSpPr>
          <p:cNvPr id="58373" name="AutoShape 1029">
            <a:extLst>
              <a:ext uri="{FF2B5EF4-FFF2-40B4-BE49-F238E27FC236}">
                <a16:creationId xmlns:a16="http://schemas.microsoft.com/office/drawing/2014/main" id="{E39FC968-6657-454F-A827-C5AE13F85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Tratamiento de mantenimiento</a:t>
            </a:r>
          </a:p>
        </p:txBody>
      </p:sp>
      <p:sp>
        <p:nvSpPr>
          <p:cNvPr id="58374" name="AutoShape 1030">
            <a:extLst>
              <a:ext uri="{FF2B5EF4-FFF2-40B4-BE49-F238E27FC236}">
                <a16:creationId xmlns:a16="http://schemas.microsoft.com/office/drawing/2014/main" id="{B4F77CAD-1976-4A42-95D1-23A6477E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590800"/>
            <a:ext cx="3505200" cy="990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libre de síntomas</a:t>
            </a:r>
          </a:p>
        </p:txBody>
      </p:sp>
      <p:sp>
        <p:nvSpPr>
          <p:cNvPr id="58375" name="AutoShape 1031">
            <a:extLst>
              <a:ext uri="{FF2B5EF4-FFF2-40B4-BE49-F238E27FC236}">
                <a16:creationId xmlns:a16="http://schemas.microsoft.com/office/drawing/2014/main" id="{B499C300-76BB-4F98-95D6-B143B0F1C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114800"/>
            <a:ext cx="4114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demanda sólo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las no erosivas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5437A3-B0A2-4716-8CA8-50620464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103FC2-BD8F-4248-9EC9-2A721D93C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>
            <a:extLst>
              <a:ext uri="{FF2B5EF4-FFF2-40B4-BE49-F238E27FC236}">
                <a16:creationId xmlns:a16="http://schemas.microsoft.com/office/drawing/2014/main" id="{CE62BB0B-0C8D-4B14-842C-285FB50A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59395" name="AutoShape 3">
            <a:extLst>
              <a:ext uri="{FF2B5EF4-FFF2-40B4-BE49-F238E27FC236}">
                <a16:creationId xmlns:a16="http://schemas.microsoft.com/office/drawing/2014/main" id="{43802B26-04B8-462E-9F09-CEE287B3D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4267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¿Es una enfermedad progresiva?</a:t>
            </a:r>
          </a:p>
        </p:txBody>
      </p:sp>
      <p:sp>
        <p:nvSpPr>
          <p:cNvPr id="59396" name="AutoShape 4">
            <a:extLst>
              <a:ext uri="{FF2B5EF4-FFF2-40B4-BE49-F238E27FC236}">
                <a16:creationId xmlns:a16="http://schemas.microsoft.com/office/drawing/2014/main" id="{2A8C417B-BD21-4544-87E3-5857E718F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3581400" cy="1219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Si es que hay progresión,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esta es muy baja</a:t>
            </a:r>
          </a:p>
        </p:txBody>
      </p:sp>
      <p:sp>
        <p:nvSpPr>
          <p:cNvPr id="59397" name="AutoShape 5">
            <a:extLst>
              <a:ext uri="{FF2B5EF4-FFF2-40B4-BE49-F238E27FC236}">
                <a16:creationId xmlns:a16="http://schemas.microsoft.com/office/drawing/2014/main" id="{42D77423-5A1D-4BD8-9547-F17352616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Tratamiento de mantenimiento</a:t>
            </a:r>
          </a:p>
        </p:txBody>
      </p:sp>
      <p:sp>
        <p:nvSpPr>
          <p:cNvPr id="59398" name="AutoShape 6">
            <a:extLst>
              <a:ext uri="{FF2B5EF4-FFF2-40B4-BE49-F238E27FC236}">
                <a16:creationId xmlns:a16="http://schemas.microsoft.com/office/drawing/2014/main" id="{10CD49A2-61A6-47E2-A762-A1BB08C1D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590800"/>
            <a:ext cx="3505200" cy="990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libre de síntomas</a:t>
            </a:r>
          </a:p>
        </p:txBody>
      </p:sp>
      <p:sp>
        <p:nvSpPr>
          <p:cNvPr id="59399" name="AutoShape 7">
            <a:extLst>
              <a:ext uri="{FF2B5EF4-FFF2-40B4-BE49-F238E27FC236}">
                <a16:creationId xmlns:a16="http://schemas.microsoft.com/office/drawing/2014/main" id="{3A51AD47-DAF9-4C2A-BFF3-9B074E52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114800"/>
            <a:ext cx="4114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IBP a demanda sólo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las no erosivas</a:t>
            </a:r>
          </a:p>
        </p:txBody>
      </p:sp>
      <p:sp>
        <p:nvSpPr>
          <p:cNvPr id="59400" name="AutoShape 8">
            <a:extLst>
              <a:ext uri="{FF2B5EF4-FFF2-40B4-BE49-F238E27FC236}">
                <a16:creationId xmlns:a16="http://schemas.microsoft.com/office/drawing/2014/main" id="{2ABE47A1-BF7C-4D86-B406-47E317791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14800"/>
            <a:ext cx="3733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Alivia sólo el síntoma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pero no la evolución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FFD2FE-1408-4AC8-8A9F-3024C751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D4DCF3-1500-45F0-921C-515AB414E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>
            <a:extLst>
              <a:ext uri="{FF2B5EF4-FFF2-40B4-BE49-F238E27FC236}">
                <a16:creationId xmlns:a16="http://schemas.microsoft.com/office/drawing/2014/main" id="{87D16140-F8CD-4733-A1CE-AF8F0E28E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0419" name="AutoShape 3">
            <a:extLst>
              <a:ext uri="{FF2B5EF4-FFF2-40B4-BE49-F238E27FC236}">
                <a16:creationId xmlns:a16="http://schemas.microsoft.com/office/drawing/2014/main" id="{FC902305-07FE-44BF-AACF-95609ACD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95400"/>
            <a:ext cx="3505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tratamiento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mantenimiento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Smes Extraesofágicos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AF3984-3DE6-4922-B468-7D87CBE8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809ED1-9C46-4F9B-8F4C-F038B8FE4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1026">
            <a:extLst>
              <a:ext uri="{FF2B5EF4-FFF2-40B4-BE49-F238E27FC236}">
                <a16:creationId xmlns:a16="http://schemas.microsoft.com/office/drawing/2014/main" id="{A4E4DCB9-9B83-4DFE-8DD8-0371B69D9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1443" name="AutoShape 1027">
            <a:extLst>
              <a:ext uri="{FF2B5EF4-FFF2-40B4-BE49-F238E27FC236}">
                <a16:creationId xmlns:a16="http://schemas.microsoft.com/office/drawing/2014/main" id="{1D6B494E-7A03-426E-AB14-B26301A7C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95400"/>
            <a:ext cx="3505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tratamiento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mantenimiento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Smes Extraesofágicos</a:t>
            </a:r>
          </a:p>
        </p:txBody>
      </p:sp>
      <p:sp>
        <p:nvSpPr>
          <p:cNvPr id="61444" name="AutoShape 1028">
            <a:extLst>
              <a:ext uri="{FF2B5EF4-FFF2-40B4-BE49-F238E27FC236}">
                <a16:creationId xmlns:a16="http://schemas.microsoft.com/office/drawing/2014/main" id="{AAA4B190-76CD-425E-8741-279131171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219200"/>
            <a:ext cx="3733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Debe ser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que mantiene libre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662F26-98E6-41A1-AADA-7DEF69219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A24BE6-3AAA-413A-A088-30362AF82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26">
            <a:extLst>
              <a:ext uri="{FF2B5EF4-FFF2-40B4-BE49-F238E27FC236}">
                <a16:creationId xmlns:a16="http://schemas.microsoft.com/office/drawing/2014/main" id="{0E8CA3D1-0105-40EB-85A3-4D76EB24E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171" name="AutoShape 1027">
            <a:extLst>
              <a:ext uri="{FF2B5EF4-FFF2-40B4-BE49-F238E27FC236}">
                <a16:creationId xmlns:a16="http://schemas.microsoft.com/office/drawing/2014/main" id="{5325188C-9100-4E6D-8A0D-41B2DC893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295400"/>
            <a:ext cx="7086600" cy="914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Es el Dx GI ambulatorio más frecuente en USA.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Del 14 al 20% de los adultos lo sufren.</a:t>
            </a:r>
            <a:r>
              <a:rPr lang="es-ES" altLang="es-ES" sz="2400"/>
              <a:t> </a:t>
            </a:r>
            <a:r>
              <a:rPr lang="es-ES" altLang="es-ES" sz="2400" b="1">
                <a:solidFill>
                  <a:srgbClr val="CC3300"/>
                </a:solidFill>
              </a:rPr>
              <a:t>Autoreportes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172" name="AutoShape 1028">
            <a:extLst>
              <a:ext uri="{FF2B5EF4-FFF2-40B4-BE49-F238E27FC236}">
                <a16:creationId xmlns:a16="http://schemas.microsoft.com/office/drawing/2014/main" id="{65696B5E-F049-4948-8E8D-50727A65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6858000" cy="1600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Adenocarcinoma de esófago.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8.000 casos nuevos por año en USA.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2-6 veces más que hace 20 años</a:t>
            </a:r>
          </a:p>
        </p:txBody>
      </p:sp>
      <p:sp>
        <p:nvSpPr>
          <p:cNvPr id="7173" name="AutoShape 1029">
            <a:extLst>
              <a:ext uri="{FF2B5EF4-FFF2-40B4-BE49-F238E27FC236}">
                <a16:creationId xmlns:a16="http://schemas.microsoft.com/office/drawing/2014/main" id="{879292E7-EB0E-4B35-801F-FB2766B0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4267200" cy="1524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14-20% en USA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10% en Sudamérica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Bajo en Asia y Africa</a:t>
            </a:r>
          </a:p>
        </p:txBody>
      </p:sp>
      <p:pic>
        <p:nvPicPr>
          <p:cNvPr id="7174" name="Picture 1030">
            <a:extLst>
              <a:ext uri="{FF2B5EF4-FFF2-40B4-BE49-F238E27FC236}">
                <a16:creationId xmlns:a16="http://schemas.microsoft.com/office/drawing/2014/main" id="{A5918AB3-AFE6-4064-AC89-2A4CF67C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1318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C26608-97B7-443F-A379-0470904C2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D83702-F32D-409B-AB75-423DB4FFC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>
            <a:extLst>
              <a:ext uri="{FF2B5EF4-FFF2-40B4-BE49-F238E27FC236}">
                <a16:creationId xmlns:a16="http://schemas.microsoft.com/office/drawing/2014/main" id="{382A0A33-BB48-4CF7-B4E9-36C6579EB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2467" name="AutoShape 3">
            <a:extLst>
              <a:ext uri="{FF2B5EF4-FFF2-40B4-BE49-F238E27FC236}">
                <a16:creationId xmlns:a16="http://schemas.microsoft.com/office/drawing/2014/main" id="{60501D26-649F-44B8-B264-0E1C3A9E4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95400"/>
            <a:ext cx="3505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tratamiento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mantenimiento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Smes Extraesofágicos</a:t>
            </a:r>
          </a:p>
        </p:txBody>
      </p:sp>
      <p:sp>
        <p:nvSpPr>
          <p:cNvPr id="62468" name="AutoShape 4">
            <a:extLst>
              <a:ext uri="{FF2B5EF4-FFF2-40B4-BE49-F238E27FC236}">
                <a16:creationId xmlns:a16="http://schemas.microsoft.com/office/drawing/2014/main" id="{57F42BB3-D77A-48E8-B551-3C50F0BA7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219200"/>
            <a:ext cx="3733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Debe ser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que mantiene libre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</a:t>
            </a:r>
          </a:p>
        </p:txBody>
      </p:sp>
      <p:sp>
        <p:nvSpPr>
          <p:cNvPr id="62469" name="AutoShape 5">
            <a:extLst>
              <a:ext uri="{FF2B5EF4-FFF2-40B4-BE49-F238E27FC236}">
                <a16:creationId xmlns:a16="http://schemas.microsoft.com/office/drawing/2014/main" id="{70C9847C-8E10-4CF5-8369-97DA2DABF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971800"/>
            <a:ext cx="34290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rol de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en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prevención?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83C503-1623-4410-9F6C-F29F6421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47EEFB-AE24-469D-89C4-EBA543803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1026">
            <a:extLst>
              <a:ext uri="{FF2B5EF4-FFF2-40B4-BE49-F238E27FC236}">
                <a16:creationId xmlns:a16="http://schemas.microsoft.com/office/drawing/2014/main" id="{5670EA04-88B6-4DB7-9454-7C61680ED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3491" name="AutoShape 1027">
            <a:extLst>
              <a:ext uri="{FF2B5EF4-FFF2-40B4-BE49-F238E27FC236}">
                <a16:creationId xmlns:a16="http://schemas.microsoft.com/office/drawing/2014/main" id="{9DA07C4E-BE71-4D55-9EB3-1C807318C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95400"/>
            <a:ext cx="3505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tratamiento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mantenimiento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Smes Extraesofágicos</a:t>
            </a:r>
          </a:p>
        </p:txBody>
      </p:sp>
      <p:sp>
        <p:nvSpPr>
          <p:cNvPr id="63492" name="AutoShape 1028">
            <a:extLst>
              <a:ext uri="{FF2B5EF4-FFF2-40B4-BE49-F238E27FC236}">
                <a16:creationId xmlns:a16="http://schemas.microsoft.com/office/drawing/2014/main" id="{BA34A593-9AFC-40A8-B301-E99AA547F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219200"/>
            <a:ext cx="3733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Debe ser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que mantiene libre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</a:t>
            </a:r>
          </a:p>
        </p:txBody>
      </p:sp>
      <p:sp>
        <p:nvSpPr>
          <p:cNvPr id="63493" name="AutoShape 1029">
            <a:extLst>
              <a:ext uri="{FF2B5EF4-FFF2-40B4-BE49-F238E27FC236}">
                <a16:creationId xmlns:a16="http://schemas.microsoft.com/office/drawing/2014/main" id="{16DCE2EE-2215-4CC1-B416-388649F7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971800"/>
            <a:ext cx="34290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rol de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en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prevención?</a:t>
            </a:r>
          </a:p>
        </p:txBody>
      </p:sp>
      <p:sp>
        <p:nvSpPr>
          <p:cNvPr id="63494" name="AutoShape 1030">
            <a:extLst>
              <a:ext uri="{FF2B5EF4-FFF2-40B4-BE49-F238E27FC236}">
                <a16:creationId xmlns:a16="http://schemas.microsoft.com/office/drawing/2014/main" id="{41CDE0AD-6E89-45C4-A41D-F0E50AAFD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48000"/>
            <a:ext cx="3657600" cy="11430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hay</a:t>
            </a:r>
            <a:r>
              <a:rPr lang="es-ES" altLang="es-ES" sz="2800"/>
              <a:t> </a:t>
            </a:r>
            <a:r>
              <a:rPr lang="es-ES" altLang="es-ES" sz="2400"/>
              <a:t>evidencia de 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juegue rol alguno</a:t>
            </a:r>
            <a:endParaRPr lang="es-ES" altLang="es-ES" sz="2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A07D1D-2778-4C59-BD69-8819C553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CFC1B7-D8E5-4257-B43F-BD27BB2B3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1026">
            <a:extLst>
              <a:ext uri="{FF2B5EF4-FFF2-40B4-BE49-F238E27FC236}">
                <a16:creationId xmlns:a16="http://schemas.microsoft.com/office/drawing/2014/main" id="{018A84E3-20D1-47AA-95E5-D4B97B830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4515" name="AutoShape 1027">
            <a:extLst>
              <a:ext uri="{FF2B5EF4-FFF2-40B4-BE49-F238E27FC236}">
                <a16:creationId xmlns:a16="http://schemas.microsoft.com/office/drawing/2014/main" id="{9DF10D74-C390-4BA8-B996-D603999B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95400"/>
            <a:ext cx="3505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tratamiento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mantenimiento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Smes Extraesofágicos</a:t>
            </a:r>
          </a:p>
        </p:txBody>
      </p:sp>
      <p:sp>
        <p:nvSpPr>
          <p:cNvPr id="64516" name="AutoShape 1028">
            <a:extLst>
              <a:ext uri="{FF2B5EF4-FFF2-40B4-BE49-F238E27FC236}">
                <a16:creationId xmlns:a16="http://schemas.microsoft.com/office/drawing/2014/main" id="{3CB4B492-AFCB-4AB5-AB26-7A02D54F8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219200"/>
            <a:ext cx="3733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Debe ser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que mantiene libre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</a:t>
            </a:r>
          </a:p>
        </p:txBody>
      </p:sp>
      <p:sp>
        <p:nvSpPr>
          <p:cNvPr id="64517" name="AutoShape 1029">
            <a:extLst>
              <a:ext uri="{FF2B5EF4-FFF2-40B4-BE49-F238E27FC236}">
                <a16:creationId xmlns:a16="http://schemas.microsoft.com/office/drawing/2014/main" id="{782710DA-324E-44E5-8AF7-797A8C3EA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971800"/>
            <a:ext cx="34290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rol de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en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prevención?</a:t>
            </a:r>
          </a:p>
        </p:txBody>
      </p:sp>
      <p:sp>
        <p:nvSpPr>
          <p:cNvPr id="64518" name="AutoShape 1030">
            <a:extLst>
              <a:ext uri="{FF2B5EF4-FFF2-40B4-BE49-F238E27FC236}">
                <a16:creationId xmlns:a16="http://schemas.microsoft.com/office/drawing/2014/main" id="{B4EB65CD-C6DE-4512-BC2B-46A53C023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48000"/>
            <a:ext cx="3657600" cy="11430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hay</a:t>
            </a:r>
            <a:r>
              <a:rPr lang="es-ES" altLang="es-ES" sz="2800"/>
              <a:t> </a:t>
            </a:r>
            <a:r>
              <a:rPr lang="es-ES" altLang="es-ES" sz="2400"/>
              <a:t>evidencia de 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juegue rol alguno</a:t>
            </a:r>
            <a:endParaRPr lang="es-ES" altLang="es-ES" sz="2800"/>
          </a:p>
        </p:txBody>
      </p:sp>
      <p:sp>
        <p:nvSpPr>
          <p:cNvPr id="64519" name="AutoShape 1031">
            <a:extLst>
              <a:ext uri="{FF2B5EF4-FFF2-40B4-BE49-F238E27FC236}">
                <a16:creationId xmlns:a16="http://schemas.microsoft.com/office/drawing/2014/main" id="{9AB27C72-C02B-454E-A07F-DC6817707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953000"/>
            <a:ext cx="32766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riesgo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largo plazo?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BECF82-BBB2-4AFF-BF6D-F4AD6F6F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1A7B78-A07C-40DC-A5E5-84DAC2F06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>
            <a:extLst>
              <a:ext uri="{FF2B5EF4-FFF2-40B4-BE49-F238E27FC236}">
                <a16:creationId xmlns:a16="http://schemas.microsoft.com/office/drawing/2014/main" id="{28CF3C14-6780-43B8-B31D-A339D7BE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5539" name="AutoShape 3">
            <a:extLst>
              <a:ext uri="{FF2B5EF4-FFF2-40B4-BE49-F238E27FC236}">
                <a16:creationId xmlns:a16="http://schemas.microsoft.com/office/drawing/2014/main" id="{558F11BC-3209-4A37-8A6E-D85E13135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95400"/>
            <a:ext cx="3505200" cy="1219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tratamiento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 mantenimiento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los Smes Extraesofágicos</a:t>
            </a:r>
          </a:p>
        </p:txBody>
      </p:sp>
      <p:sp>
        <p:nvSpPr>
          <p:cNvPr id="65540" name="AutoShape 4">
            <a:extLst>
              <a:ext uri="{FF2B5EF4-FFF2-40B4-BE49-F238E27FC236}">
                <a16:creationId xmlns:a16="http://schemas.microsoft.com/office/drawing/2014/main" id="{493ECE1A-C692-4890-96CE-B19BCEF1D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219200"/>
            <a:ext cx="373380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Debe ser la menor dosis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que mantiene libre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síntomas</a:t>
            </a:r>
          </a:p>
        </p:txBody>
      </p:sp>
      <p:sp>
        <p:nvSpPr>
          <p:cNvPr id="65541" name="AutoShape 5">
            <a:extLst>
              <a:ext uri="{FF2B5EF4-FFF2-40B4-BE49-F238E27FC236}">
                <a16:creationId xmlns:a16="http://schemas.microsoft.com/office/drawing/2014/main" id="{EB30C9B6-623C-4C45-B1BA-DAD47DC6A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971800"/>
            <a:ext cx="3429000" cy="1143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rol de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 en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prevención?</a:t>
            </a:r>
          </a:p>
        </p:txBody>
      </p:sp>
      <p:sp>
        <p:nvSpPr>
          <p:cNvPr id="65542" name="AutoShape 6">
            <a:extLst>
              <a:ext uri="{FF2B5EF4-FFF2-40B4-BE49-F238E27FC236}">
                <a16:creationId xmlns:a16="http://schemas.microsoft.com/office/drawing/2014/main" id="{CBD6ED90-0907-4C8E-B02E-123FC60D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48000"/>
            <a:ext cx="3657600" cy="11430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No hay</a:t>
            </a:r>
            <a:r>
              <a:rPr lang="es-ES" altLang="es-ES" sz="2800"/>
              <a:t> </a:t>
            </a:r>
            <a:r>
              <a:rPr lang="es-ES" altLang="es-ES" sz="2400"/>
              <a:t>evidencia de 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juegue rol alguno</a:t>
            </a:r>
            <a:endParaRPr lang="es-ES" altLang="es-ES" sz="2800"/>
          </a:p>
        </p:txBody>
      </p:sp>
      <p:sp>
        <p:nvSpPr>
          <p:cNvPr id="65543" name="AutoShape 7">
            <a:extLst>
              <a:ext uri="{FF2B5EF4-FFF2-40B4-BE49-F238E27FC236}">
                <a16:creationId xmlns:a16="http://schemas.microsoft.com/office/drawing/2014/main" id="{945FE956-FD14-43EB-9860-304A9A3E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953000"/>
            <a:ext cx="32766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¿Cuál es el riesgo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largo plazo?</a:t>
            </a:r>
          </a:p>
        </p:txBody>
      </p:sp>
      <p:sp>
        <p:nvSpPr>
          <p:cNvPr id="65544" name="AutoShape 8">
            <a:extLst>
              <a:ext uri="{FF2B5EF4-FFF2-40B4-BE49-F238E27FC236}">
                <a16:creationId xmlns:a16="http://schemas.microsoft.com/office/drawing/2014/main" id="{AFB1268E-C76F-417C-813B-954C43CA4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572000"/>
            <a:ext cx="3810000" cy="1981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Mortalidad 0.46/100.000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esofagitis hemorrágica, úlcera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neumonía, complic cirugía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Barrett 0.5% x año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40158C-101D-496A-80C0-1EBC72B93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DA7E96-2924-44D2-9E65-4A1DBD1F3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1026">
            <a:extLst>
              <a:ext uri="{FF2B5EF4-FFF2-40B4-BE49-F238E27FC236}">
                <a16:creationId xmlns:a16="http://schemas.microsoft.com/office/drawing/2014/main" id="{B3CF6EDD-5187-4A32-8B0A-31E4F0845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6563" name="Rectangle 1027">
            <a:extLst>
              <a:ext uri="{FF2B5EF4-FFF2-40B4-BE49-F238E27FC236}">
                <a16:creationId xmlns:a16="http://schemas.microsoft.com/office/drawing/2014/main" id="{E27F1A3D-B9AF-4AFC-A0E8-F37F587BD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35 días de acidez.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34DA45-43F3-413A-883C-EDD8FDD8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98D416-F8B0-4EC4-A883-8D43EE18B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1026">
            <a:extLst>
              <a:ext uri="{FF2B5EF4-FFF2-40B4-BE49-F238E27FC236}">
                <a16:creationId xmlns:a16="http://schemas.microsoft.com/office/drawing/2014/main" id="{0F617F0C-77F8-4806-B585-487374FAB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7587" name="Rectangle 1027">
            <a:extLst>
              <a:ext uri="{FF2B5EF4-FFF2-40B4-BE49-F238E27FC236}">
                <a16:creationId xmlns:a16="http://schemas.microsoft.com/office/drawing/2014/main" id="{5156A653-848F-45B2-90F6-7120190AB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35 días de acidez.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67588" name="Oval 1028">
            <a:extLst>
              <a:ext uri="{FF2B5EF4-FFF2-40B4-BE49-F238E27FC236}">
                <a16:creationId xmlns:a16="http://schemas.microsoft.com/office/drawing/2014/main" id="{03C4E218-C89A-4869-97FD-34DD953E7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371600"/>
            <a:ext cx="18288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NO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E80D03-CC66-4940-B3B7-BA220B760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315353-6651-4625-AB41-4650F740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>
            <a:extLst>
              <a:ext uri="{FF2B5EF4-FFF2-40B4-BE49-F238E27FC236}">
                <a16:creationId xmlns:a16="http://schemas.microsoft.com/office/drawing/2014/main" id="{B897AB4E-DD8B-4FA2-B50E-14FB2C3B6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10AD8D2-D400-49E1-BA43-BCADD0A0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35 días de acidez.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68612" name="Oval 4">
            <a:extLst>
              <a:ext uri="{FF2B5EF4-FFF2-40B4-BE49-F238E27FC236}">
                <a16:creationId xmlns:a16="http://schemas.microsoft.com/office/drawing/2014/main" id="{D2D81E19-463C-46F3-8C6F-6E21F665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371600"/>
            <a:ext cx="18288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NO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62186263-4335-4D23-AFB7-C37026EF4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194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2 años de reflujo.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07E8CB-6513-4B6C-810F-9A07B5B0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54A0BD-B7AC-4691-A6DB-49B62D043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1026">
            <a:extLst>
              <a:ext uri="{FF2B5EF4-FFF2-40B4-BE49-F238E27FC236}">
                <a16:creationId xmlns:a16="http://schemas.microsoft.com/office/drawing/2014/main" id="{03BB1852-0C66-4394-B6CC-4705AE7E5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69635" name="Rectangle 1027">
            <a:extLst>
              <a:ext uri="{FF2B5EF4-FFF2-40B4-BE49-F238E27FC236}">
                <a16:creationId xmlns:a16="http://schemas.microsoft.com/office/drawing/2014/main" id="{479CF0FA-C00F-4A02-AF74-A9F24CF58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35 días de acidez.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69636" name="Oval 1028">
            <a:extLst>
              <a:ext uri="{FF2B5EF4-FFF2-40B4-BE49-F238E27FC236}">
                <a16:creationId xmlns:a16="http://schemas.microsoft.com/office/drawing/2014/main" id="{A1554B1E-FDE9-48C8-8224-15CBBA79F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371600"/>
            <a:ext cx="18288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NO</a:t>
            </a:r>
          </a:p>
        </p:txBody>
      </p:sp>
      <p:sp>
        <p:nvSpPr>
          <p:cNvPr id="69637" name="Rectangle 1029">
            <a:extLst>
              <a:ext uri="{FF2B5EF4-FFF2-40B4-BE49-F238E27FC236}">
                <a16:creationId xmlns:a16="http://schemas.microsoft.com/office/drawing/2014/main" id="{4B513A56-A560-4D7E-9E6D-BA63422DE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194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2 años de reflujo.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69638" name="Oval 1030">
            <a:extLst>
              <a:ext uri="{FF2B5EF4-FFF2-40B4-BE49-F238E27FC236}">
                <a16:creationId xmlns:a16="http://schemas.microsoft.com/office/drawing/2014/main" id="{F3522CD5-2C13-4158-83F5-15166D78B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971800"/>
            <a:ext cx="1981200" cy="1219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¿NO?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677AF4-A46C-42E9-A401-A2CC5A2E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54B641-3142-42BD-AFF6-5B64CCC43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1026">
            <a:extLst>
              <a:ext uri="{FF2B5EF4-FFF2-40B4-BE49-F238E27FC236}">
                <a16:creationId xmlns:a16="http://schemas.microsoft.com/office/drawing/2014/main" id="{383F2FCA-A4D0-4E6D-9584-196162B3D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0659" name="Rectangle 1027">
            <a:extLst>
              <a:ext uri="{FF2B5EF4-FFF2-40B4-BE49-F238E27FC236}">
                <a16:creationId xmlns:a16="http://schemas.microsoft.com/office/drawing/2014/main" id="{A3081FB6-BB9A-4F47-A05B-8C598340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35 días de acidez.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70660" name="Oval 1028">
            <a:extLst>
              <a:ext uri="{FF2B5EF4-FFF2-40B4-BE49-F238E27FC236}">
                <a16:creationId xmlns:a16="http://schemas.microsoft.com/office/drawing/2014/main" id="{4F775E40-A061-4EC0-B6D2-FA641A483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371600"/>
            <a:ext cx="18288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NO</a:t>
            </a:r>
          </a:p>
        </p:txBody>
      </p:sp>
      <p:sp>
        <p:nvSpPr>
          <p:cNvPr id="70661" name="Rectangle 1029">
            <a:extLst>
              <a:ext uri="{FF2B5EF4-FFF2-40B4-BE49-F238E27FC236}">
                <a16:creationId xmlns:a16="http://schemas.microsoft.com/office/drawing/2014/main" id="{0D1BDEF0-DA43-4D36-9BBB-C431BC615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194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2 años de reflujo.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70662" name="Oval 1030">
            <a:extLst>
              <a:ext uri="{FF2B5EF4-FFF2-40B4-BE49-F238E27FC236}">
                <a16:creationId xmlns:a16="http://schemas.microsoft.com/office/drawing/2014/main" id="{5D449BF5-F3B3-4C06-86DF-8110F13A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971800"/>
            <a:ext cx="1981200" cy="1219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¿NO?</a:t>
            </a:r>
          </a:p>
        </p:txBody>
      </p:sp>
      <p:sp>
        <p:nvSpPr>
          <p:cNvPr id="70663" name="Rectangle 1031">
            <a:extLst>
              <a:ext uri="{FF2B5EF4-FFF2-40B4-BE49-F238E27FC236}">
                <a16:creationId xmlns:a16="http://schemas.microsoft.com/office/drawing/2014/main" id="{976E8B3C-3AD0-4C5D-9B5E-4193692E5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876800"/>
            <a:ext cx="3657600" cy="1219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¿Qué hacemos con los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anteriores</a:t>
            </a:r>
            <a:r>
              <a:rPr lang="es-ES" altLang="es-ES" sz="2800"/>
              <a:t> </a:t>
            </a:r>
            <a:r>
              <a:rPr lang="es-ES" altLang="es-ES" sz="2400"/>
              <a:t>si luego del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Tx vuelven con síntomas?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D59FFE-58C5-46CC-9FE4-A3EA7414E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63D882-6055-4C30-87F8-DA13F3F6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>
            <a:extLst>
              <a:ext uri="{FF2B5EF4-FFF2-40B4-BE49-F238E27FC236}">
                <a16:creationId xmlns:a16="http://schemas.microsoft.com/office/drawing/2014/main" id="{514BCC76-930B-4D65-A5CB-45D1FA5C1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831B56A-0047-4585-A6C6-743D8C48C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35 días de acidez.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71684" name="Oval 4">
            <a:extLst>
              <a:ext uri="{FF2B5EF4-FFF2-40B4-BE49-F238E27FC236}">
                <a16:creationId xmlns:a16="http://schemas.microsoft.com/office/drawing/2014/main" id="{F662A0D2-2F98-4C5F-9343-CFFE1F56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371600"/>
            <a:ext cx="18288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NO</a:t>
            </a: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5DE5F32F-005F-4132-9524-B6A5A9B51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19400"/>
            <a:ext cx="3581400" cy="1295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Paciente de 40 años 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2 años de reflujo.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¿Hacemos endoscopía?</a:t>
            </a:r>
          </a:p>
        </p:txBody>
      </p:sp>
      <p:sp>
        <p:nvSpPr>
          <p:cNvPr id="71686" name="Oval 6">
            <a:extLst>
              <a:ext uri="{FF2B5EF4-FFF2-40B4-BE49-F238E27FC236}">
                <a16:creationId xmlns:a16="http://schemas.microsoft.com/office/drawing/2014/main" id="{F84AC44E-A51D-4385-9834-1BE5C5D58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971800"/>
            <a:ext cx="1981200" cy="1219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/>
              <a:t>¿NO?</a:t>
            </a:r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F2ACC266-C5A2-4298-9748-DB58D28B4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876800"/>
            <a:ext cx="3657600" cy="1219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¿Qué hacemos con los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anteriores</a:t>
            </a:r>
            <a:r>
              <a:rPr lang="es-ES" altLang="es-ES" sz="2800"/>
              <a:t> </a:t>
            </a:r>
            <a:r>
              <a:rPr lang="es-ES" altLang="es-ES" sz="2400"/>
              <a:t>si luego del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Tx vuelven con síntomas? </a:t>
            </a:r>
          </a:p>
        </p:txBody>
      </p:sp>
      <p:sp>
        <p:nvSpPr>
          <p:cNvPr id="71688" name="Oval 8">
            <a:extLst>
              <a:ext uri="{FF2B5EF4-FFF2-40B4-BE49-F238E27FC236}">
                <a16:creationId xmlns:a16="http://schemas.microsoft.com/office/drawing/2014/main" id="{237B3BB7-A29A-4AD5-8322-6E310CBAC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029200"/>
            <a:ext cx="1905000" cy="9144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Endoscopía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571278-00F7-42B1-98B7-BAFA4092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C35994-6F02-47DD-AB48-107763C3E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76BCE0D3-7792-45B9-AC83-DCDC69BF2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24000"/>
            <a:ext cx="3124200" cy="1524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 cardinal</a:t>
            </a:r>
            <a:endParaRPr lang="es-ES" altLang="es-ES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PIROSIS</a:t>
            </a:r>
          </a:p>
        </p:txBody>
      </p:sp>
      <p:sp>
        <p:nvSpPr>
          <p:cNvPr id="8195" name="AutoShape 1030">
            <a:extLst>
              <a:ext uri="{FF2B5EF4-FFF2-40B4-BE49-F238E27FC236}">
                <a16:creationId xmlns:a16="http://schemas.microsoft.com/office/drawing/2014/main" id="{43D11302-2280-4C22-B775-755D2203E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8196" name="Picture 8" descr="Fotos baile de fuego libres de regalías | Pxfuel">
            <a:extLst>
              <a:ext uri="{FF2B5EF4-FFF2-40B4-BE49-F238E27FC236}">
                <a16:creationId xmlns:a16="http://schemas.microsoft.com/office/drawing/2014/main" id="{15104226-FF85-4C86-9A68-4227C6E5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349376"/>
            <a:ext cx="31242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0BFF3E-C136-4C8D-9770-7620CE32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1D10D8-5580-4E85-9BED-B492BE7BE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>
            <a:extLst>
              <a:ext uri="{FF2B5EF4-FFF2-40B4-BE49-F238E27FC236}">
                <a16:creationId xmlns:a16="http://schemas.microsoft.com/office/drawing/2014/main" id="{C65BD5B1-B927-47B3-90D2-E5162E433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86819DA-2CB4-4243-9E14-34226A1E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A8B6CD-A045-4883-8E69-0EA520300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3F4585-BE3D-4C77-AF21-A8985C7C4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1026">
            <a:extLst>
              <a:ext uri="{FF2B5EF4-FFF2-40B4-BE49-F238E27FC236}">
                <a16:creationId xmlns:a16="http://schemas.microsoft.com/office/drawing/2014/main" id="{05613F85-A2EA-403E-BE73-2B9F8D2EF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3731" name="Rectangle 1027">
            <a:extLst>
              <a:ext uri="{FF2B5EF4-FFF2-40B4-BE49-F238E27FC236}">
                <a16:creationId xmlns:a16="http://schemas.microsoft.com/office/drawing/2014/main" id="{B5687635-0A25-4E97-9D30-667F0C842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sp>
        <p:nvSpPr>
          <p:cNvPr id="73732" name="Oval 1028">
            <a:extLst>
              <a:ext uri="{FF2B5EF4-FFF2-40B4-BE49-F238E27FC236}">
                <a16:creationId xmlns:a16="http://schemas.microsoft.com/office/drawing/2014/main" id="{0DEF118A-1704-4B21-A398-AA81A57CA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86C09D-9705-477F-A779-344D236B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86DD67-8CA5-4D99-BA68-CBFE02909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1026">
            <a:extLst>
              <a:ext uri="{FF2B5EF4-FFF2-40B4-BE49-F238E27FC236}">
                <a16:creationId xmlns:a16="http://schemas.microsoft.com/office/drawing/2014/main" id="{C4782C43-07CF-423D-8BF0-49BF7F61D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4755" name="Rectangle 1027">
            <a:extLst>
              <a:ext uri="{FF2B5EF4-FFF2-40B4-BE49-F238E27FC236}">
                <a16:creationId xmlns:a16="http://schemas.microsoft.com/office/drawing/2014/main" id="{04030D07-3707-403D-BD09-4FC7D3453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sp>
        <p:nvSpPr>
          <p:cNvPr id="74756" name="Oval 1028">
            <a:extLst>
              <a:ext uri="{FF2B5EF4-FFF2-40B4-BE49-F238E27FC236}">
                <a16:creationId xmlns:a16="http://schemas.microsoft.com/office/drawing/2014/main" id="{5E5A1272-4400-4F35-B4BD-C96FB35D5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sp>
        <p:nvSpPr>
          <p:cNvPr id="74757" name="Rectangle 1029">
            <a:extLst>
              <a:ext uri="{FF2B5EF4-FFF2-40B4-BE49-F238E27FC236}">
                <a16:creationId xmlns:a16="http://schemas.microsoft.com/office/drawing/2014/main" id="{8BF6AB26-97BE-4B97-8D2C-867E85109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35814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¿Y en las erosivas?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B8F896-12BE-4388-9B63-280A791F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B0CB52-75F4-4BD3-9B9B-0C32E07C9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1026">
            <a:extLst>
              <a:ext uri="{FF2B5EF4-FFF2-40B4-BE49-F238E27FC236}">
                <a16:creationId xmlns:a16="http://schemas.microsoft.com/office/drawing/2014/main" id="{75B152D8-CF3B-4F85-9107-E6D7DCCBD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F8DE41B7-9A90-413E-9259-76095E10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sp>
        <p:nvSpPr>
          <p:cNvPr id="75780" name="Oval 1028">
            <a:extLst>
              <a:ext uri="{FF2B5EF4-FFF2-40B4-BE49-F238E27FC236}">
                <a16:creationId xmlns:a16="http://schemas.microsoft.com/office/drawing/2014/main" id="{496E6D97-41D5-4739-8122-4279AB2F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sp>
        <p:nvSpPr>
          <p:cNvPr id="75781" name="Rectangle 1029">
            <a:extLst>
              <a:ext uri="{FF2B5EF4-FFF2-40B4-BE49-F238E27FC236}">
                <a16:creationId xmlns:a16="http://schemas.microsoft.com/office/drawing/2014/main" id="{970E1D7A-A2A4-4FFA-890C-9DA263583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35814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¿Y en las erosivas?</a:t>
            </a:r>
          </a:p>
        </p:txBody>
      </p:sp>
      <p:sp>
        <p:nvSpPr>
          <p:cNvPr id="75782" name="Oval 1030">
            <a:extLst>
              <a:ext uri="{FF2B5EF4-FFF2-40B4-BE49-F238E27FC236}">
                <a16:creationId xmlns:a16="http://schemas.microsoft.com/office/drawing/2014/main" id="{F9CC45D9-FD28-4D17-A108-34BD80033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14600"/>
            <a:ext cx="31242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Alta recaída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C14A7E-DB28-4A1A-BF71-27A22312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2CEB49-DCEC-416A-8B43-5CFFDCB97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1026">
            <a:extLst>
              <a:ext uri="{FF2B5EF4-FFF2-40B4-BE49-F238E27FC236}">
                <a16:creationId xmlns:a16="http://schemas.microsoft.com/office/drawing/2014/main" id="{3A2074E3-EC9E-4635-AB55-F6FCC2C8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02F1597E-E3A1-4FC6-BB69-CD831B80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sp>
        <p:nvSpPr>
          <p:cNvPr id="76804" name="Oval 1028">
            <a:extLst>
              <a:ext uri="{FF2B5EF4-FFF2-40B4-BE49-F238E27FC236}">
                <a16:creationId xmlns:a16="http://schemas.microsoft.com/office/drawing/2014/main" id="{2684E79C-2E47-46A2-9869-28E03C136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sp>
        <p:nvSpPr>
          <p:cNvPr id="76805" name="Rectangle 1029">
            <a:extLst>
              <a:ext uri="{FF2B5EF4-FFF2-40B4-BE49-F238E27FC236}">
                <a16:creationId xmlns:a16="http://schemas.microsoft.com/office/drawing/2014/main" id="{A1480D10-9DC7-4D56-9907-DCA888E5A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35814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¿Y en las erosivas?</a:t>
            </a:r>
          </a:p>
        </p:txBody>
      </p:sp>
      <p:sp>
        <p:nvSpPr>
          <p:cNvPr id="76806" name="Oval 1030">
            <a:extLst>
              <a:ext uri="{FF2B5EF4-FFF2-40B4-BE49-F238E27FC236}">
                <a16:creationId xmlns:a16="http://schemas.microsoft.com/office/drawing/2014/main" id="{B49CA521-2B02-4C48-95F5-DD06CB15F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14600"/>
            <a:ext cx="31242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Alta recaída</a:t>
            </a:r>
          </a:p>
        </p:txBody>
      </p:sp>
      <p:sp>
        <p:nvSpPr>
          <p:cNvPr id="76807" name="Rectangle 1031">
            <a:extLst>
              <a:ext uri="{FF2B5EF4-FFF2-40B4-BE49-F238E27FC236}">
                <a16:creationId xmlns:a16="http://schemas.microsoft.com/office/drawing/2014/main" id="{23F84CEE-07A4-4956-913C-7ABE38D8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038600"/>
            <a:ext cx="3505200" cy="1066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¿Cuándo cirugía?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0FBBB9-1763-4A82-9742-E143A2EA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F2A582-AEB7-46E6-A853-83F2EBD1A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1026">
            <a:extLst>
              <a:ext uri="{FF2B5EF4-FFF2-40B4-BE49-F238E27FC236}">
                <a16:creationId xmlns:a16="http://schemas.microsoft.com/office/drawing/2014/main" id="{76942002-5954-46D1-8EAC-BB7D3788B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7827" name="Rectangle 1027">
            <a:extLst>
              <a:ext uri="{FF2B5EF4-FFF2-40B4-BE49-F238E27FC236}">
                <a16:creationId xmlns:a16="http://schemas.microsoft.com/office/drawing/2014/main" id="{9F0E37E2-88CD-41F5-A244-FC9D61F43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sp>
        <p:nvSpPr>
          <p:cNvPr id="77828" name="Oval 1028">
            <a:extLst>
              <a:ext uri="{FF2B5EF4-FFF2-40B4-BE49-F238E27FC236}">
                <a16:creationId xmlns:a16="http://schemas.microsoft.com/office/drawing/2014/main" id="{09382DED-1534-4533-AADC-2E1A21E04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sp>
        <p:nvSpPr>
          <p:cNvPr id="77829" name="Rectangle 1029">
            <a:extLst>
              <a:ext uri="{FF2B5EF4-FFF2-40B4-BE49-F238E27FC236}">
                <a16:creationId xmlns:a16="http://schemas.microsoft.com/office/drawing/2014/main" id="{252220EA-29F7-4FE9-93B4-99B40FBF3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35814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¿Y en las erosivas?</a:t>
            </a:r>
          </a:p>
        </p:txBody>
      </p:sp>
      <p:sp>
        <p:nvSpPr>
          <p:cNvPr id="77830" name="Oval 1030">
            <a:extLst>
              <a:ext uri="{FF2B5EF4-FFF2-40B4-BE49-F238E27FC236}">
                <a16:creationId xmlns:a16="http://schemas.microsoft.com/office/drawing/2014/main" id="{9AB7B07C-A99B-42D1-8EA8-C2F8C8C9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14600"/>
            <a:ext cx="31242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Alta recaída</a:t>
            </a:r>
          </a:p>
        </p:txBody>
      </p:sp>
      <p:sp>
        <p:nvSpPr>
          <p:cNvPr id="77831" name="Rectangle 1031">
            <a:extLst>
              <a:ext uri="{FF2B5EF4-FFF2-40B4-BE49-F238E27FC236}">
                <a16:creationId xmlns:a16="http://schemas.microsoft.com/office/drawing/2014/main" id="{02F850C8-88AF-4668-828B-69DA7001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038600"/>
            <a:ext cx="3505200" cy="1066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¿Cuándo cirugía?</a:t>
            </a:r>
          </a:p>
        </p:txBody>
      </p:sp>
      <p:sp>
        <p:nvSpPr>
          <p:cNvPr id="77832" name="Oval 1032">
            <a:extLst>
              <a:ext uri="{FF2B5EF4-FFF2-40B4-BE49-F238E27FC236}">
                <a16:creationId xmlns:a16="http://schemas.microsoft.com/office/drawing/2014/main" id="{7E2728ED-459F-42CC-AD73-AF39F20DD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14800"/>
            <a:ext cx="2133600" cy="6858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/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EA1101-AA7E-4994-BFE0-6A8CA61B2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B5942C-8C95-484A-A755-160BB0B84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>
            <a:extLst>
              <a:ext uri="{FF2B5EF4-FFF2-40B4-BE49-F238E27FC236}">
                <a16:creationId xmlns:a16="http://schemas.microsoft.com/office/drawing/2014/main" id="{5CF8C2A1-FC80-452B-B3DC-A23176004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ADB157A-0D09-47EE-808D-5452FD863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hacemos el mantenimiento?</a:t>
            </a:r>
          </a:p>
        </p:txBody>
      </p:sp>
      <p:sp>
        <p:nvSpPr>
          <p:cNvPr id="78852" name="Oval 4">
            <a:extLst>
              <a:ext uri="{FF2B5EF4-FFF2-40B4-BE49-F238E27FC236}">
                <a16:creationId xmlns:a16="http://schemas.microsoft.com/office/drawing/2014/main" id="{8CECBCEB-6715-4273-8C1C-54F09E4B8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0205AE8B-08CE-44F1-8CC4-FCCD9E0AD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35814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¿Y en las erosivas?</a:t>
            </a:r>
          </a:p>
        </p:txBody>
      </p:sp>
      <p:sp>
        <p:nvSpPr>
          <p:cNvPr id="78854" name="Oval 6">
            <a:extLst>
              <a:ext uri="{FF2B5EF4-FFF2-40B4-BE49-F238E27FC236}">
                <a16:creationId xmlns:a16="http://schemas.microsoft.com/office/drawing/2014/main" id="{03814939-65A2-4B4D-9453-18105FDE3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14600"/>
            <a:ext cx="31242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Alta recaída</a:t>
            </a: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916A6F34-8B50-4C48-BC2A-59DD18A6F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038600"/>
            <a:ext cx="3505200" cy="1066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¿Cuándo cirugía?</a:t>
            </a:r>
          </a:p>
        </p:txBody>
      </p:sp>
      <p:sp>
        <p:nvSpPr>
          <p:cNvPr id="78856" name="Oval 8">
            <a:extLst>
              <a:ext uri="{FF2B5EF4-FFF2-40B4-BE49-F238E27FC236}">
                <a16:creationId xmlns:a16="http://schemas.microsoft.com/office/drawing/2014/main" id="{5E4A712D-A507-46A4-975F-A6D07C5B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14800"/>
            <a:ext cx="2133600" cy="6858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/>
              <a:t>?</a:t>
            </a:r>
          </a:p>
        </p:txBody>
      </p:sp>
      <p:sp>
        <p:nvSpPr>
          <p:cNvPr id="78857" name="Rectangle 9">
            <a:extLst>
              <a:ext uri="{FF2B5EF4-FFF2-40B4-BE49-F238E27FC236}">
                <a16:creationId xmlns:a16="http://schemas.microsoft.com/office/drawing/2014/main" id="{0FFF2D26-B899-4071-AEDB-4809FCCCE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562600"/>
            <a:ext cx="3276600" cy="838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¿Endoscopía de control?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9849C9-5B46-4F61-BECE-D6D6A4FE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FB5F7F-1860-4AE6-8F6B-3C39B5DC4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>
            <a:extLst>
              <a:ext uri="{FF2B5EF4-FFF2-40B4-BE49-F238E27FC236}">
                <a16:creationId xmlns:a16="http://schemas.microsoft.com/office/drawing/2014/main" id="{90863118-30EB-4F93-B550-965E27EA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ERGE. Preguntas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BEB50945-2CCF-482D-85E3-D271269B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43000"/>
            <a:ext cx="3657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/>
              <a:t>En las no erosivas ¿cómo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/>
              <a:t>hacemos el mantenimiento?</a:t>
            </a:r>
          </a:p>
        </p:txBody>
      </p:sp>
      <p:sp>
        <p:nvSpPr>
          <p:cNvPr id="79876" name="Oval 4">
            <a:extLst>
              <a:ext uri="{FF2B5EF4-FFF2-40B4-BE49-F238E27FC236}">
                <a16:creationId xmlns:a16="http://schemas.microsoft.com/office/drawing/2014/main" id="{06EE8F91-DDFA-4199-B5F3-458CEB3EE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352800" cy="11430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Es válido a demanda</a:t>
            </a:r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A78C969B-05AC-4AA8-B804-F525BBFA2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3581400" cy="990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¿Y en las erosivas?</a:t>
            </a:r>
          </a:p>
        </p:txBody>
      </p:sp>
      <p:sp>
        <p:nvSpPr>
          <p:cNvPr id="79878" name="Oval 6">
            <a:extLst>
              <a:ext uri="{FF2B5EF4-FFF2-40B4-BE49-F238E27FC236}">
                <a16:creationId xmlns:a16="http://schemas.microsoft.com/office/drawing/2014/main" id="{4979AADA-7EDA-461A-996A-13E3159CD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14600"/>
            <a:ext cx="3124200" cy="9906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Alta recaída</a:t>
            </a:r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B610F803-AFCF-4492-A25F-38342B833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038600"/>
            <a:ext cx="3505200" cy="1066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¿Cuándo cirugía?</a:t>
            </a:r>
          </a:p>
        </p:txBody>
      </p:sp>
      <p:sp>
        <p:nvSpPr>
          <p:cNvPr id="79880" name="Oval 8">
            <a:extLst>
              <a:ext uri="{FF2B5EF4-FFF2-40B4-BE49-F238E27FC236}">
                <a16:creationId xmlns:a16="http://schemas.microsoft.com/office/drawing/2014/main" id="{C21C8B1B-5E82-4024-B77B-5047C896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14800"/>
            <a:ext cx="2133600" cy="6858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/>
              <a:t>?</a:t>
            </a:r>
          </a:p>
        </p:txBody>
      </p:sp>
      <p:sp>
        <p:nvSpPr>
          <p:cNvPr id="79881" name="Rectangle 9">
            <a:extLst>
              <a:ext uri="{FF2B5EF4-FFF2-40B4-BE49-F238E27FC236}">
                <a16:creationId xmlns:a16="http://schemas.microsoft.com/office/drawing/2014/main" id="{13D827D7-49B3-4AB6-A593-FCC9E624D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562600"/>
            <a:ext cx="3276600" cy="838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¿Endoscopía de control?</a:t>
            </a:r>
          </a:p>
        </p:txBody>
      </p:sp>
      <p:sp>
        <p:nvSpPr>
          <p:cNvPr id="79882" name="Oval 10">
            <a:extLst>
              <a:ext uri="{FF2B5EF4-FFF2-40B4-BE49-F238E27FC236}">
                <a16:creationId xmlns:a16="http://schemas.microsoft.com/office/drawing/2014/main" id="{54A654FA-4214-41F0-A0F6-079899718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562600"/>
            <a:ext cx="2133600" cy="6858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/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579251-FF8F-4F37-A6B6-6FFC83614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9001F0-AF3E-4E01-AD01-9CF3522F2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2A70F9BE-A6C0-45C2-96F6-AF019A938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029200"/>
            <a:ext cx="381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s-ES" altLang="es-ES" sz="2800" b="1" dirty="0">
                <a:solidFill>
                  <a:srgbClr val="336600"/>
                </a:solidFill>
              </a:rPr>
              <a:t>      Dr. Daniel </a:t>
            </a:r>
            <a:r>
              <a:rPr lang="es-ES" altLang="es-ES" sz="2800" b="1" dirty="0" err="1">
                <a:solidFill>
                  <a:srgbClr val="336600"/>
                </a:solidFill>
              </a:rPr>
              <a:t>Berli</a:t>
            </a:r>
            <a:endParaRPr lang="es-ES" altLang="es-ES" sz="2800" b="1" dirty="0">
              <a:solidFill>
                <a:srgbClr val="336600"/>
              </a:solidFill>
            </a:endParaRPr>
          </a:p>
          <a:p>
            <a:pPr marL="0" indent="0">
              <a:spcBef>
                <a:spcPct val="20000"/>
              </a:spcBef>
            </a:pPr>
            <a:r>
              <a:rPr lang="es-ES" altLang="es-ES" sz="2800" b="1" dirty="0">
                <a:solidFill>
                  <a:srgbClr val="336600"/>
                </a:solidFill>
              </a:rPr>
              <a:t>               UNR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B7AE3DA-847F-43E2-931E-C81E8B10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68580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4000" b="1">
                <a:solidFill>
                  <a:srgbClr val="008000"/>
                </a:solidFill>
              </a:rPr>
              <a:t>ESÓFAGO DE BARRETT</a:t>
            </a:r>
          </a:p>
        </p:txBody>
      </p:sp>
      <p:graphicFrame>
        <p:nvGraphicFramePr>
          <p:cNvPr id="2054" name="Object 6">
            <a:extLst>
              <a:ext uri="{FF2B5EF4-FFF2-40B4-BE49-F238E27FC236}">
                <a16:creationId xmlns:a16="http://schemas.microsoft.com/office/drawing/2014/main" id="{FEE57A49-8E22-4646-B20C-41C67F778F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32766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iapositiva" r:id="rId5" imgW="5143680" imgH="3429000" progId="PowerPoint.Slide.8">
                  <p:embed/>
                </p:oleObj>
              </mc:Choice>
              <mc:Fallback>
                <p:oleObj name="Diapositiva" r:id="rId5" imgW="5143680" imgH="3429000" progId="PowerPoint.Slide.8">
                  <p:embed/>
                  <p:pic>
                    <p:nvPicPr>
                      <p:cNvPr id="2054" name="Object 6">
                        <a:extLst>
                          <a:ext uri="{FF2B5EF4-FFF2-40B4-BE49-F238E27FC236}">
                            <a16:creationId xmlns:a16="http://schemas.microsoft.com/office/drawing/2014/main" id="{FEE57A49-8E22-4646-B20C-41C67F778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956" t="8989" r="10112" b="10112"/>
                      <a:stretch>
                        <a:fillRect/>
                      </a:stretch>
                    </p:blipFill>
                    <p:spPr bwMode="auto">
                      <a:xfrm>
                        <a:off x="2819400" y="32766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2041E1-4B73-4277-97A5-5709627123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9"/>
    </mc:Choice>
    <mc:Fallback xmlns="">
      <p:transition spd="slow" advTm="17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A1069A4-FD91-4F75-89B6-5C6A9649D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83E79E4-C400-4A05-A1EA-8E136A034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453662"/>
            <a:ext cx="5691554" cy="1975338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Es la metaplasia de la </a:t>
            </a:r>
            <a:r>
              <a:rPr lang="es-ES" altLang="es-ES" sz="2000" dirty="0"/>
              <a:t>mucosa</a:t>
            </a:r>
            <a:r>
              <a:rPr lang="es-ES" altLang="es-ES" sz="2400" dirty="0"/>
              <a:t> </a:t>
            </a:r>
          </a:p>
          <a:p>
            <a:pPr algn="ctr"/>
            <a:r>
              <a:rPr lang="es-ES" altLang="es-ES" sz="2400" dirty="0"/>
              <a:t>esofágica de escamoso</a:t>
            </a:r>
          </a:p>
          <a:p>
            <a:pPr algn="ctr"/>
            <a:r>
              <a:rPr lang="es-ES" altLang="es-ES" sz="2400" dirty="0"/>
              <a:t>a epitelio columnar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142DE3-2081-4ABD-98A1-7F3D2E84B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3"/>
    </mc:Choice>
    <mc:Fallback xmlns="">
      <p:transition spd="slow" advTm="1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>
            <a:extLst>
              <a:ext uri="{FF2B5EF4-FFF2-40B4-BE49-F238E27FC236}">
                <a16:creationId xmlns:a16="http://schemas.microsoft.com/office/drawing/2014/main" id="{F828EAB0-09BF-46F8-BB30-EFB414C40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24000"/>
            <a:ext cx="3124200" cy="1524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 cardinal</a:t>
            </a:r>
            <a:endParaRPr lang="es-ES" altLang="es-ES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PIROSIS</a:t>
            </a:r>
          </a:p>
        </p:txBody>
      </p:sp>
      <p:sp>
        <p:nvSpPr>
          <p:cNvPr id="9219" name="Rectangle 1028">
            <a:extLst>
              <a:ext uri="{FF2B5EF4-FFF2-40B4-BE49-F238E27FC236}">
                <a16:creationId xmlns:a16="http://schemas.microsoft.com/office/drawing/2014/main" id="{CBA29D2F-A232-4037-8AA3-F60F11419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038600"/>
            <a:ext cx="3352800" cy="2057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Síntomas frecuentes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Regurgitación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Disfagia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Dolor torácico</a:t>
            </a:r>
          </a:p>
        </p:txBody>
      </p:sp>
      <p:sp>
        <p:nvSpPr>
          <p:cNvPr id="9220" name="AutoShape 1030">
            <a:extLst>
              <a:ext uri="{FF2B5EF4-FFF2-40B4-BE49-F238E27FC236}">
                <a16:creationId xmlns:a16="http://schemas.microsoft.com/office/drawing/2014/main" id="{6EAF955D-7A99-41C6-B1AC-33B11459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9221" name="Picture 8" descr="Fotos baile de fuego libres de regalías | Pxfuel">
            <a:extLst>
              <a:ext uri="{FF2B5EF4-FFF2-40B4-BE49-F238E27FC236}">
                <a16:creationId xmlns:a16="http://schemas.microsoft.com/office/drawing/2014/main" id="{7C131676-DC23-4206-87F4-E553EF70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349376"/>
            <a:ext cx="31242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D3A157-9DDE-4011-B281-788C0A687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395483-593B-4739-8AC6-3AE784785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>
            <a:extLst>
              <a:ext uri="{FF2B5EF4-FFF2-40B4-BE49-F238E27FC236}">
                <a16:creationId xmlns:a16="http://schemas.microsoft.com/office/drawing/2014/main" id="{DB168432-7883-4068-9D23-31B43898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9308088E-8173-4227-BA35-89878FA23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399" y="1453662"/>
            <a:ext cx="5328139" cy="1975338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Es la metaplasia de la mucosa </a:t>
            </a:r>
          </a:p>
          <a:p>
            <a:pPr algn="ctr"/>
            <a:r>
              <a:rPr lang="es-ES" altLang="es-ES" sz="2400" dirty="0"/>
              <a:t>esofágica de escamoso</a:t>
            </a:r>
          </a:p>
          <a:p>
            <a:pPr algn="ctr"/>
            <a:r>
              <a:rPr lang="es-ES" altLang="es-ES" sz="2400" dirty="0"/>
              <a:t>a epitelio columnar</a:t>
            </a: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8DA61779-6F4D-4B5A-A8CC-A42D676E7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599" y="5193323"/>
            <a:ext cx="6975231" cy="1283677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Es una lesión premaligna. Se detecta en la mayoría de </a:t>
            </a:r>
          </a:p>
          <a:p>
            <a:pPr algn="ctr"/>
            <a:r>
              <a:rPr lang="es-ES" altLang="es-ES" sz="2400"/>
              <a:t>los pacientes con adenocarcinoma de esófago. </a:t>
            </a:r>
          </a:p>
          <a:p>
            <a:pPr algn="ctr"/>
            <a:r>
              <a:rPr lang="es-ES" altLang="es-ES" sz="2400"/>
              <a:t>Estos se asocian a 15-20% de sobrevida a los 5 años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277D6A-1A48-4FAE-8B10-8E6323B03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1"/>
    </mc:Choice>
    <mc:Fallback xmlns="">
      <p:transition spd="slow" advTm="2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extLst>
              <a:ext uri="{FF2B5EF4-FFF2-40B4-BE49-F238E27FC236}">
                <a16:creationId xmlns:a16="http://schemas.microsoft.com/office/drawing/2014/main" id="{B7EFAC2F-1EAC-4548-9A4B-AA5911046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90607A9-76AA-47AA-A060-574C0C53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90600"/>
            <a:ext cx="7086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En USA 16.400 cánceres de esófago nuevo por año.</a:t>
            </a:r>
          </a:p>
          <a:p>
            <a:pPr algn="ctr"/>
            <a:r>
              <a:rPr lang="es-ES" altLang="es-ES" sz="2400"/>
              <a:t>El 60% son adenocarcinomas.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83E2BE-E989-49FB-AEC9-301996702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8"/>
    </mc:Choice>
    <mc:Fallback xmlns="">
      <p:transition spd="slow" advTm="1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extLst>
              <a:ext uri="{FF2B5EF4-FFF2-40B4-BE49-F238E27FC236}">
                <a16:creationId xmlns:a16="http://schemas.microsoft.com/office/drawing/2014/main" id="{3606196F-E58A-4E94-A633-A5697DD5A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268B9F7-F438-4862-A294-7C47929A6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90600"/>
            <a:ext cx="7086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En USA 16.400 cánceres de esófago nuevo por año.</a:t>
            </a:r>
          </a:p>
          <a:p>
            <a:pPr algn="ctr"/>
            <a:r>
              <a:rPr lang="es-ES" altLang="es-ES" sz="2400"/>
              <a:t>El 60% son adenocarcinomas.</a:t>
            </a: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id="{0A2733F2-D030-46E9-83F5-FFE6B5E45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09800"/>
            <a:ext cx="7772400" cy="533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El riesgo de adenocarcinoma es 40% más alto si hay Barrett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94D8FF-2078-4A24-9202-13ED0C8DD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6833C960-E5F8-44E4-BBA7-DB502CD0A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80CAFB1-18BB-429A-A7BE-9BEA79922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90600"/>
            <a:ext cx="70866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En USA 16.400 cánceres de esófago nuevo por año.</a:t>
            </a:r>
          </a:p>
          <a:p>
            <a:pPr algn="ctr"/>
            <a:r>
              <a:rPr lang="es-ES" altLang="es-ES" sz="2400"/>
              <a:t>El 60% son adenocarcinomas.</a:t>
            </a:r>
          </a:p>
        </p:txBody>
      </p:sp>
      <p:sp>
        <p:nvSpPr>
          <p:cNvPr id="10244" name="AutoShape 4">
            <a:extLst>
              <a:ext uri="{FF2B5EF4-FFF2-40B4-BE49-F238E27FC236}">
                <a16:creationId xmlns:a16="http://schemas.microsoft.com/office/drawing/2014/main" id="{9F63FB32-8701-4384-BB0D-14210FAFB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09800"/>
            <a:ext cx="7772400" cy="5334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El riesgo de adenocarcinoma es 40% más alto si hay Barrett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0C891184-B564-41B0-82FB-55F29F699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657600"/>
            <a:ext cx="4724400" cy="1524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Hay Barrett en el 10-15% de </a:t>
            </a:r>
          </a:p>
          <a:p>
            <a:pPr algn="ctr"/>
            <a:r>
              <a:rPr lang="es-ES" altLang="es-ES" sz="2400"/>
              <a:t>los pacientes con ERGE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94B1EB-0F21-4D71-8240-9E44762D8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"/>
    </mc:Choice>
    <mc:Fallback xmlns="">
      <p:transition spd="slow" advTm="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id="{6379AD17-CF3F-4729-9A49-EC981C9A2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5123" name="AutoShape 3">
            <a:extLst>
              <a:ext uri="{FF2B5EF4-FFF2-40B4-BE49-F238E27FC236}">
                <a16:creationId xmlns:a16="http://schemas.microsoft.com/office/drawing/2014/main" id="{5FA3AB88-6A6D-4828-BAD6-AF62675EA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108" y="996461"/>
            <a:ext cx="6740769" cy="94956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Se estima que el 1.6% de la población puede tenerlo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1C9853-759E-4825-8D87-2D40141F0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7"/>
    </mc:Choice>
    <mc:Fallback xmlns="">
      <p:transition spd="slow" advTm="1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A99AE5C2-0A3E-424D-95E3-F9C6EE43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19459" name="AutoShape 3">
            <a:extLst>
              <a:ext uri="{FF2B5EF4-FFF2-40B4-BE49-F238E27FC236}">
                <a16:creationId xmlns:a16="http://schemas.microsoft.com/office/drawing/2014/main" id="{3507B474-EA5C-4F68-B558-E8347029C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230" y="914399"/>
            <a:ext cx="6588369" cy="67993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Se estima que el 1.6% de la población puede tenerlo</a:t>
            </a:r>
          </a:p>
        </p:txBody>
      </p:sp>
      <p:sp>
        <p:nvSpPr>
          <p:cNvPr id="19460" name="AutoShape 4">
            <a:extLst>
              <a:ext uri="{FF2B5EF4-FFF2-40B4-BE49-F238E27FC236}">
                <a16:creationId xmlns:a16="http://schemas.microsoft.com/office/drawing/2014/main" id="{86BD144A-1E4E-4823-B0DB-2F2740B31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570" y="1981200"/>
            <a:ext cx="3048000" cy="2743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/>
              <a:t>Factores de Riesgo</a:t>
            </a:r>
          </a:p>
          <a:p>
            <a:pPr algn="ctr"/>
            <a:r>
              <a:rPr lang="es-ES" altLang="es-ES" sz="2400"/>
              <a:t>Edad</a:t>
            </a:r>
          </a:p>
          <a:p>
            <a:pPr algn="ctr"/>
            <a:r>
              <a:rPr lang="es-ES" altLang="es-ES" sz="2400"/>
              <a:t>Sexo masculino</a:t>
            </a:r>
          </a:p>
          <a:p>
            <a:pPr algn="ctr"/>
            <a:r>
              <a:rPr lang="es-ES" altLang="es-ES" sz="2400"/>
              <a:t>Raza blanca</a:t>
            </a:r>
          </a:p>
          <a:p>
            <a:pPr algn="ctr"/>
            <a:r>
              <a:rPr lang="es-ES" altLang="es-ES" sz="2400"/>
              <a:t>ERGE</a:t>
            </a:r>
          </a:p>
          <a:p>
            <a:pPr algn="ctr"/>
            <a:r>
              <a:rPr lang="es-ES" altLang="es-ES" sz="2400"/>
              <a:t>Obesidad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280B10-8886-480D-BC6E-F2AB93BE4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3"/>
    </mc:Choice>
    <mc:Fallback xmlns="">
      <p:transition spd="slow" advTm="1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>
            <a:extLst>
              <a:ext uri="{FF2B5EF4-FFF2-40B4-BE49-F238E27FC236}">
                <a16:creationId xmlns:a16="http://schemas.microsoft.com/office/drawing/2014/main" id="{FDBDE591-AACF-4948-8829-DF249954C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18435" name="AutoShape 3">
            <a:extLst>
              <a:ext uri="{FF2B5EF4-FFF2-40B4-BE49-F238E27FC236}">
                <a16:creationId xmlns:a16="http://schemas.microsoft.com/office/drawing/2014/main" id="{5E9D25B7-957D-4699-80E9-B1A7D2329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914400"/>
            <a:ext cx="6553200" cy="7620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Se estima que el 1.6% de la población puede tenerlo</a:t>
            </a:r>
          </a:p>
        </p:txBody>
      </p:sp>
      <p:sp>
        <p:nvSpPr>
          <p:cNvPr id="18436" name="AutoShape 4">
            <a:extLst>
              <a:ext uri="{FF2B5EF4-FFF2-40B4-BE49-F238E27FC236}">
                <a16:creationId xmlns:a16="http://schemas.microsoft.com/office/drawing/2014/main" id="{4260D889-8B04-4EBB-B87B-3858E3EA4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850" y="1981200"/>
            <a:ext cx="3048000" cy="2743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/>
              <a:t>Factores de Riesgo</a:t>
            </a:r>
          </a:p>
          <a:p>
            <a:pPr algn="ctr"/>
            <a:r>
              <a:rPr lang="es-ES" altLang="es-ES" sz="2400"/>
              <a:t>Edad</a:t>
            </a:r>
          </a:p>
          <a:p>
            <a:pPr algn="ctr"/>
            <a:r>
              <a:rPr lang="es-ES" altLang="es-ES" sz="2400"/>
              <a:t>Sexo masculino</a:t>
            </a:r>
          </a:p>
          <a:p>
            <a:pPr algn="ctr"/>
            <a:r>
              <a:rPr lang="es-ES" altLang="es-ES" sz="2400"/>
              <a:t>Raza blanca</a:t>
            </a:r>
          </a:p>
          <a:p>
            <a:pPr algn="ctr"/>
            <a:r>
              <a:rPr lang="es-ES" altLang="es-ES" sz="2400"/>
              <a:t>ERGE</a:t>
            </a:r>
          </a:p>
          <a:p>
            <a:pPr algn="ctr"/>
            <a:r>
              <a:rPr lang="es-ES" altLang="es-ES" sz="2400"/>
              <a:t>Obesidad</a:t>
            </a:r>
          </a:p>
        </p:txBody>
      </p:sp>
      <p:sp>
        <p:nvSpPr>
          <p:cNvPr id="18437" name="AutoShape 5">
            <a:extLst>
              <a:ext uri="{FF2B5EF4-FFF2-40B4-BE49-F238E27FC236}">
                <a16:creationId xmlns:a16="http://schemas.microsoft.com/office/drawing/2014/main" id="{63388E5D-7F4D-4A14-8C0A-451DA95CC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342" y="5439142"/>
            <a:ext cx="51816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La distinción entre corto o largo (&gt;3 cm)</a:t>
            </a:r>
          </a:p>
          <a:p>
            <a:pPr algn="ctr"/>
            <a:r>
              <a:rPr lang="es-ES" altLang="es-ES" sz="2400"/>
              <a:t>NO ES DE UTILIDAD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DFBEC1-8062-4A2B-80D0-F2522ECAA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2"/>
    </mc:Choice>
    <mc:Fallback xmlns="">
      <p:transition spd="slow" advTm="1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extLst>
              <a:ext uri="{FF2B5EF4-FFF2-40B4-BE49-F238E27FC236}">
                <a16:creationId xmlns:a16="http://schemas.microsoft.com/office/drawing/2014/main" id="{5683CC29-61DF-4B9A-9E36-5F71119AA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6147" name="AutoShape 3">
            <a:extLst>
              <a:ext uri="{FF2B5EF4-FFF2-40B4-BE49-F238E27FC236}">
                <a16:creationId xmlns:a16="http://schemas.microsoft.com/office/drawing/2014/main" id="{CEE54123-BB0E-485E-9A11-D563DAA9E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19200"/>
            <a:ext cx="59436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La vigilancia endoscópica se asocia a</a:t>
            </a:r>
          </a:p>
          <a:p>
            <a:pPr algn="ctr"/>
            <a:r>
              <a:rPr lang="es-ES" altLang="es-ES" sz="2400" dirty="0"/>
              <a:t>diagnóstico más temprano del cáncer</a:t>
            </a:r>
          </a:p>
          <a:p>
            <a:pPr algn="ctr"/>
            <a:r>
              <a:rPr lang="es-ES" altLang="es-ES" sz="2400" dirty="0"/>
              <a:t>Mayor sobrevida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92281D-6146-46B9-B545-EEA716753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5"/>
    </mc:Choice>
    <mc:Fallback xmlns="">
      <p:transition spd="slow" advTm="1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E43D8236-225E-4CE1-BC38-E71BCA101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DB59E82C-A944-4D6C-9267-EEF3B429B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19200"/>
            <a:ext cx="59436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La vigilancia endoscópica se asocia a</a:t>
            </a:r>
          </a:p>
          <a:p>
            <a:pPr algn="ctr"/>
            <a:r>
              <a:rPr lang="es-ES" altLang="es-ES" sz="2400" dirty="0"/>
              <a:t>diagnóstico más temprano del cáncer</a:t>
            </a:r>
          </a:p>
          <a:p>
            <a:pPr algn="ctr"/>
            <a:r>
              <a:rPr lang="es-ES" altLang="es-ES" sz="2400" dirty="0"/>
              <a:t>Mayor sobrevida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0CB0307C-9D28-40D6-B594-B94D8994B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95600"/>
            <a:ext cx="6019800" cy="1143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El riesgo de cáncer en el Barrett se estima en </a:t>
            </a:r>
          </a:p>
          <a:p>
            <a:pPr algn="ctr"/>
            <a:r>
              <a:rPr lang="es-ES" altLang="es-ES" sz="2400"/>
              <a:t>el 0.5% por año o menos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9562F0-68F4-44AC-8832-A2D38C948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5"/>
    </mc:Choice>
    <mc:Fallback xmlns="">
      <p:transition spd="slow" advTm="1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extLst>
              <a:ext uri="{FF2B5EF4-FFF2-40B4-BE49-F238E27FC236}">
                <a16:creationId xmlns:a16="http://schemas.microsoft.com/office/drawing/2014/main" id="{4D256E84-3F20-496E-9ADF-2ACCD161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21507" name="AutoShape 3">
            <a:extLst>
              <a:ext uri="{FF2B5EF4-FFF2-40B4-BE49-F238E27FC236}">
                <a16:creationId xmlns:a16="http://schemas.microsoft.com/office/drawing/2014/main" id="{1E13D434-DE3B-498D-98F3-A24D429FA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19200"/>
            <a:ext cx="59436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La vigilancia endoscópica se asocia a</a:t>
            </a:r>
          </a:p>
          <a:p>
            <a:pPr algn="ctr"/>
            <a:r>
              <a:rPr lang="es-ES" altLang="es-ES" sz="2400" dirty="0"/>
              <a:t>diagnóstico más temprano del cáncer</a:t>
            </a:r>
          </a:p>
          <a:p>
            <a:pPr algn="ctr"/>
            <a:r>
              <a:rPr lang="es-ES" altLang="es-ES" sz="2400" dirty="0"/>
              <a:t>Mayor sobrevida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A4FFECB3-B64D-4019-977B-B42DBDB9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95600"/>
            <a:ext cx="6019800" cy="1143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El riesgo de cáncer en el Barrett se estima en </a:t>
            </a:r>
          </a:p>
          <a:p>
            <a:pPr algn="ctr"/>
            <a:r>
              <a:rPr lang="es-ES" altLang="es-ES" sz="2400"/>
              <a:t>el 0.5% por año o menos</a:t>
            </a:r>
          </a:p>
        </p:txBody>
      </p:sp>
      <p:sp>
        <p:nvSpPr>
          <p:cNvPr id="21509" name="AutoShape 5">
            <a:extLst>
              <a:ext uri="{FF2B5EF4-FFF2-40B4-BE49-F238E27FC236}">
                <a16:creationId xmlns:a16="http://schemas.microsoft.com/office/drawing/2014/main" id="{7C0CEA8D-ED40-48FF-AB7B-DEC9BB4B0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343400"/>
            <a:ext cx="5867400" cy="990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Si hay displasia de bajo grado el riesgo es</a:t>
            </a:r>
          </a:p>
          <a:p>
            <a:pPr algn="ctr"/>
            <a:r>
              <a:rPr lang="es-ES" altLang="es-ES" sz="2400"/>
              <a:t>0.6-1.6% por año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73DF1C-0CC0-4EC6-A5F6-B1ACB9F91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3"/>
    </mc:Choice>
    <mc:Fallback xmlns="">
      <p:transition spd="slow" advTm="1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707C7C0-DD5E-4633-95D0-0174A9468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24000"/>
            <a:ext cx="3124200" cy="1524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 cardinal</a:t>
            </a:r>
            <a:endParaRPr lang="es-ES" altLang="es-ES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PIROSIS</a:t>
            </a:r>
          </a:p>
        </p:txBody>
      </p:sp>
      <p:sp>
        <p:nvSpPr>
          <p:cNvPr id="10243" name="Rectangle 1028">
            <a:extLst>
              <a:ext uri="{FF2B5EF4-FFF2-40B4-BE49-F238E27FC236}">
                <a16:creationId xmlns:a16="http://schemas.microsoft.com/office/drawing/2014/main" id="{B10D662F-4286-4F34-96F3-255196F0C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038600"/>
            <a:ext cx="3352800" cy="2057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Síntomas frecuentes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Regurgitación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Disfagia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Dolor torácico</a:t>
            </a:r>
          </a:p>
        </p:txBody>
      </p:sp>
      <p:sp>
        <p:nvSpPr>
          <p:cNvPr id="10244" name="Rectangle 1029">
            <a:extLst>
              <a:ext uri="{FF2B5EF4-FFF2-40B4-BE49-F238E27FC236}">
                <a16:creationId xmlns:a16="http://schemas.microsoft.com/office/drawing/2014/main" id="{E15806A1-B642-4E00-80F2-1640FD87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962400"/>
            <a:ext cx="3124200" cy="2133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Síntomas raros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Salivación excesiva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Odinofagia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Dolor subxifoideo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Náuseas</a:t>
            </a:r>
          </a:p>
        </p:txBody>
      </p:sp>
      <p:sp>
        <p:nvSpPr>
          <p:cNvPr id="10245" name="AutoShape 1030">
            <a:extLst>
              <a:ext uri="{FF2B5EF4-FFF2-40B4-BE49-F238E27FC236}">
                <a16:creationId xmlns:a16="http://schemas.microsoft.com/office/drawing/2014/main" id="{BCE2BFE6-5941-43D6-AF46-B4713414F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"/>
            <a:ext cx="2133600" cy="4572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/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s-ES" altLang="es-ES" b="1"/>
              <a:t>ERGE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10246" name="Picture 8" descr="Fotos baile de fuego libres de regalías | Pxfuel">
            <a:extLst>
              <a:ext uri="{FF2B5EF4-FFF2-40B4-BE49-F238E27FC236}">
                <a16:creationId xmlns:a16="http://schemas.microsoft.com/office/drawing/2014/main" id="{B8B74E15-6936-4252-B16B-E7B7C563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349376"/>
            <a:ext cx="31242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18EE65-A3A1-43E9-9AED-546986E4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CC9AA0-9F0D-46DC-B2A6-462CD3B07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extLst>
              <a:ext uri="{FF2B5EF4-FFF2-40B4-BE49-F238E27FC236}">
                <a16:creationId xmlns:a16="http://schemas.microsoft.com/office/drawing/2014/main" id="{67FA9515-DE3B-4FA4-991F-C6A5E59B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362C94C4-507E-4BDD-AAF2-F87233ECD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19200"/>
            <a:ext cx="59436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La vigilancia endoscópica se asocia a</a:t>
            </a:r>
          </a:p>
          <a:p>
            <a:pPr algn="ctr"/>
            <a:r>
              <a:rPr lang="es-ES" altLang="es-ES" sz="2400" dirty="0"/>
              <a:t>diagnóstico más temprano del cáncer</a:t>
            </a:r>
          </a:p>
          <a:p>
            <a:pPr algn="ctr"/>
            <a:r>
              <a:rPr lang="es-ES" altLang="es-ES" sz="2400" dirty="0"/>
              <a:t>Mayor sobrevida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91F96C38-E228-4436-BE58-D28A84DA8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95600"/>
            <a:ext cx="6019800" cy="11430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El riesgo de cáncer en el Barrett se estima en </a:t>
            </a:r>
          </a:p>
          <a:p>
            <a:pPr algn="ctr"/>
            <a:r>
              <a:rPr lang="es-ES" altLang="es-ES" sz="2400"/>
              <a:t>el 0.5% por año o menos</a:t>
            </a:r>
          </a:p>
        </p:txBody>
      </p:sp>
      <p:sp>
        <p:nvSpPr>
          <p:cNvPr id="20485" name="AutoShape 5">
            <a:extLst>
              <a:ext uri="{FF2B5EF4-FFF2-40B4-BE49-F238E27FC236}">
                <a16:creationId xmlns:a16="http://schemas.microsoft.com/office/drawing/2014/main" id="{1A9A8B4D-346C-48C1-A907-1E1BB6ABA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343400"/>
            <a:ext cx="5867400" cy="990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Si hay displasia de bajo grado el riesgo es</a:t>
            </a:r>
          </a:p>
          <a:p>
            <a:pPr algn="ctr"/>
            <a:r>
              <a:rPr lang="es-ES" altLang="es-ES" sz="2400"/>
              <a:t>0.6-1.6% por año</a:t>
            </a:r>
          </a:p>
        </p:txBody>
      </p:sp>
      <p:sp>
        <p:nvSpPr>
          <p:cNvPr id="20486" name="AutoShape 6">
            <a:extLst>
              <a:ext uri="{FF2B5EF4-FFF2-40B4-BE49-F238E27FC236}">
                <a16:creationId xmlns:a16="http://schemas.microsoft.com/office/drawing/2014/main" id="{F0632E66-04BC-439E-BF49-FC3907025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638800"/>
            <a:ext cx="6553200" cy="838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La mayoría de los pacientes con displasia de bajo</a:t>
            </a:r>
          </a:p>
          <a:p>
            <a:pPr algn="ctr"/>
            <a:r>
              <a:rPr lang="es-ES" altLang="es-ES" sz="2400"/>
              <a:t>grado, no se confirma en endoscopías posteriores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F540AE-8E7F-4BE2-8743-2D8D04456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1"/>
    </mc:Choice>
    <mc:Fallback xmlns="">
      <p:transition spd="slow" advTm="1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extLst>
              <a:ext uri="{FF2B5EF4-FFF2-40B4-BE49-F238E27FC236}">
                <a16:creationId xmlns:a16="http://schemas.microsoft.com/office/drawing/2014/main" id="{CCFFB95E-BFFF-47FC-8B48-407FAE66B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7171" name="AutoShape 3">
            <a:extLst>
              <a:ext uri="{FF2B5EF4-FFF2-40B4-BE49-F238E27FC236}">
                <a16:creationId xmlns:a16="http://schemas.microsoft.com/office/drawing/2014/main" id="{92450C7B-5267-4AAC-BAE2-676832482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95400"/>
            <a:ext cx="58674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Baja coincidencia entre los patólogos en </a:t>
            </a:r>
          </a:p>
          <a:p>
            <a:pPr algn="ctr"/>
            <a:r>
              <a:rPr lang="es-ES" altLang="es-ES" sz="2400"/>
              <a:t>displasia de bajo grado (60%)</a:t>
            </a:r>
          </a:p>
          <a:p>
            <a:pPr algn="ctr"/>
            <a:r>
              <a:rPr lang="es-ES" altLang="es-ES" sz="2400"/>
              <a:t>Casi de 90% en las de alto grado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1AB7BB68-2464-464C-9BD7-20655EDC3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73164"/>
            <a:ext cx="2362200" cy="15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76FED96-910A-4B2A-B45D-BB1ADB9B5DFD}"/>
              </a:ext>
            </a:extLst>
          </p:cNvPr>
          <p:cNvSpPr/>
          <p:nvPr/>
        </p:nvSpPr>
        <p:spPr>
          <a:xfrm>
            <a:off x="2813538" y="1008185"/>
            <a:ext cx="1512277" cy="2051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3D712E-801D-4C9A-B0F1-C3516C56D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3"/>
    </mc:Choice>
    <mc:Fallback xmlns="">
      <p:transition spd="slow" advTm="5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id="{5F4348BC-087F-4A61-8F87-73B78AB9F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24579" name="AutoShape 3">
            <a:extLst>
              <a:ext uri="{FF2B5EF4-FFF2-40B4-BE49-F238E27FC236}">
                <a16:creationId xmlns:a16="http://schemas.microsoft.com/office/drawing/2014/main" id="{79A8EF72-F651-425E-B516-E418C61B0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95400"/>
            <a:ext cx="58674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Baja coincidencia entre los patólogos en </a:t>
            </a:r>
          </a:p>
          <a:p>
            <a:pPr algn="ctr"/>
            <a:r>
              <a:rPr lang="es-ES" altLang="es-ES" sz="2400"/>
              <a:t>displasia de bajo grado (60%)</a:t>
            </a:r>
          </a:p>
          <a:p>
            <a:pPr algn="ctr"/>
            <a:r>
              <a:rPr lang="es-ES" altLang="es-ES" sz="2400"/>
              <a:t>Casi de 90% en las de alto grado</a:t>
            </a:r>
          </a:p>
        </p:txBody>
      </p:sp>
      <p:sp>
        <p:nvSpPr>
          <p:cNvPr id="24581" name="AutoShape 5">
            <a:extLst>
              <a:ext uri="{FF2B5EF4-FFF2-40B4-BE49-F238E27FC236}">
                <a16:creationId xmlns:a16="http://schemas.microsoft.com/office/drawing/2014/main" id="{F73DDB1C-CB83-4495-8E13-BFE05779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124200"/>
            <a:ext cx="6096000" cy="1447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Si hay displasia de bajo grado hacer</a:t>
            </a:r>
          </a:p>
          <a:p>
            <a:pPr algn="ctr"/>
            <a:r>
              <a:rPr lang="es-ES" altLang="es-ES" sz="2400"/>
              <a:t>2 endoscopías en un año. Si no progresa</a:t>
            </a:r>
          </a:p>
          <a:p>
            <a:pPr algn="ctr"/>
            <a:r>
              <a:rPr lang="es-ES" altLang="es-ES" sz="2400"/>
              <a:t>Endoscopía 1 vez por año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A08981BA-FC68-4243-BD36-F2584CF2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73164"/>
            <a:ext cx="2362200" cy="15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BE0A04F-8B46-400D-B673-4D79807A94EE}"/>
              </a:ext>
            </a:extLst>
          </p:cNvPr>
          <p:cNvSpPr/>
          <p:nvPr/>
        </p:nvSpPr>
        <p:spPr>
          <a:xfrm>
            <a:off x="2860431" y="1031631"/>
            <a:ext cx="1477107" cy="1910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AA8562-3A14-407B-B123-97B065791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2"/>
    </mc:Choice>
    <mc:Fallback xmlns="">
      <p:transition spd="slow" advTm="1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extLst>
              <a:ext uri="{FF2B5EF4-FFF2-40B4-BE49-F238E27FC236}">
                <a16:creationId xmlns:a16="http://schemas.microsoft.com/office/drawing/2014/main" id="{F6BFB7A2-3950-4724-A690-25908A402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23555" name="AutoShape 3">
            <a:extLst>
              <a:ext uri="{FF2B5EF4-FFF2-40B4-BE49-F238E27FC236}">
                <a16:creationId xmlns:a16="http://schemas.microsoft.com/office/drawing/2014/main" id="{50E91451-45A0-4A26-B52B-D7DCFBDB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95400"/>
            <a:ext cx="5867400" cy="13716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dirty="0"/>
              <a:t>Baja coincidencia entre los patólogos en </a:t>
            </a:r>
          </a:p>
          <a:p>
            <a:pPr algn="ctr"/>
            <a:r>
              <a:rPr lang="es-ES" altLang="es-ES" sz="2400" dirty="0"/>
              <a:t>displasia de bajo grado (60%)</a:t>
            </a:r>
          </a:p>
          <a:p>
            <a:pPr algn="ctr"/>
            <a:r>
              <a:rPr lang="es-ES" altLang="es-ES" sz="2400" dirty="0"/>
              <a:t>Casi de 90% en las de alto grado</a:t>
            </a:r>
          </a:p>
        </p:txBody>
      </p:sp>
      <p:sp>
        <p:nvSpPr>
          <p:cNvPr id="23556" name="AutoShape 4">
            <a:extLst>
              <a:ext uri="{FF2B5EF4-FFF2-40B4-BE49-F238E27FC236}">
                <a16:creationId xmlns:a16="http://schemas.microsoft.com/office/drawing/2014/main" id="{D93B0621-A1CC-4CD5-BBB0-AFDFC384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876800"/>
            <a:ext cx="6705600" cy="16002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Un gran avance han sido el NBI y el </a:t>
            </a:r>
          </a:p>
          <a:p>
            <a:pPr algn="ctr"/>
            <a:r>
              <a:rPr lang="es-ES" altLang="es-ES" sz="2400"/>
              <a:t>Confocal Láser Endomicroscopy</a:t>
            </a:r>
          </a:p>
          <a:p>
            <a:pPr algn="ctr"/>
            <a:r>
              <a:rPr lang="es-ES" altLang="es-ES" sz="2400"/>
              <a:t>Permite realizar Biopsias dirigidas</a:t>
            </a:r>
          </a:p>
        </p:txBody>
      </p:sp>
      <p:sp>
        <p:nvSpPr>
          <p:cNvPr id="23557" name="AutoShape 5">
            <a:extLst>
              <a:ext uri="{FF2B5EF4-FFF2-40B4-BE49-F238E27FC236}">
                <a16:creationId xmlns:a16="http://schemas.microsoft.com/office/drawing/2014/main" id="{C8F4B2DB-AC50-4822-A268-FC1DD616B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124200"/>
            <a:ext cx="6096000" cy="144780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/>
              <a:t>Si hay displasia de bajo grado hacer</a:t>
            </a:r>
          </a:p>
          <a:p>
            <a:pPr algn="ctr"/>
            <a:r>
              <a:rPr lang="es-ES" altLang="es-ES" sz="2400"/>
              <a:t>2 endoscopías en un año. Si no progresa</a:t>
            </a:r>
          </a:p>
          <a:p>
            <a:pPr algn="ctr"/>
            <a:r>
              <a:rPr lang="es-ES" altLang="es-ES" sz="2400"/>
              <a:t>Endoscopía 1 vez por año</a:t>
            </a: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CF9A4FF9-58CC-45D3-A616-AF7128752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173164"/>
            <a:ext cx="2497015" cy="15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1277D0E-6553-416B-A5E6-D6EFDF8A0EF6}"/>
              </a:ext>
            </a:extLst>
          </p:cNvPr>
          <p:cNvSpPr/>
          <p:nvPr/>
        </p:nvSpPr>
        <p:spPr>
          <a:xfrm>
            <a:off x="3048000" y="738554"/>
            <a:ext cx="1277814" cy="2080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F1E007-2FBD-4D2A-815F-86F0AFFB3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6"/>
    </mc:Choice>
    <mc:Fallback xmlns="">
      <p:transition spd="slow" advTm="2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F4929D7A-A385-4012-B75E-D935B490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4597" r="5173" b="3448"/>
          <a:stretch>
            <a:fillRect/>
          </a:stretch>
        </p:blipFill>
        <p:spPr bwMode="auto">
          <a:xfrm>
            <a:off x="6400800" y="3505200"/>
            <a:ext cx="3962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Oval 4">
            <a:extLst>
              <a:ext uri="{FF2B5EF4-FFF2-40B4-BE49-F238E27FC236}">
                <a16:creationId xmlns:a16="http://schemas.microsoft.com/office/drawing/2014/main" id="{46B700B2-8390-42D0-B30F-44490592C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33400"/>
            <a:ext cx="2895600" cy="1600200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/>
              <a:t>Confocal</a:t>
            </a:r>
          </a:p>
          <a:p>
            <a:pPr algn="ctr"/>
            <a:r>
              <a:rPr lang="es-ES" altLang="es-ES" sz="2400" b="1"/>
              <a:t>laser</a:t>
            </a:r>
          </a:p>
        </p:txBody>
      </p:sp>
      <p:sp>
        <p:nvSpPr>
          <p:cNvPr id="25605" name="Oval 5">
            <a:extLst>
              <a:ext uri="{FF2B5EF4-FFF2-40B4-BE49-F238E27FC236}">
                <a16:creationId xmlns:a16="http://schemas.microsoft.com/office/drawing/2014/main" id="{4F23948A-8C7D-4A5F-BA22-FC756C590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410200"/>
            <a:ext cx="1828800" cy="914400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/>
              <a:t>NBI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6D95A7-1BEE-40A4-A1C6-A1B550455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0"/>
    </mc:Choice>
    <mc:Fallback xmlns="">
      <p:transition spd="slow" advTm="1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08C1BDEA-ABCE-4E55-8D9D-526C09859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2400" b="1">
                <a:latin typeface="Arial" panose="020B0604020202020204" pitchFamily="34" charset="0"/>
              </a:rPr>
              <a:t>Barrett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273F36F-5E7D-4FCC-B586-5C27877F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52600"/>
            <a:ext cx="8686800" cy="403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ES" sz="2400" b="1"/>
              <a:t>Institución        Screening      Histología Dx    Intervalo screening</a:t>
            </a:r>
          </a:p>
          <a:p>
            <a:endParaRPr lang="es-ES" altLang="es-ES" sz="2400" b="1"/>
          </a:p>
          <a:p>
            <a:r>
              <a:rPr lang="es-ES" altLang="es-ES" sz="2400"/>
              <a:t>ACG                     No                    Sí                           3 años</a:t>
            </a:r>
          </a:p>
          <a:p>
            <a:r>
              <a:rPr lang="es-ES" altLang="es-ES" sz="2400"/>
              <a:t>ASGE                   Sí                      Sí                           3 años</a:t>
            </a:r>
          </a:p>
          <a:p>
            <a:r>
              <a:rPr lang="es-ES" altLang="es-ES" sz="2400"/>
              <a:t>BSGE                   No                    No                          2 años</a:t>
            </a:r>
          </a:p>
          <a:p>
            <a:r>
              <a:rPr lang="es-ES" altLang="es-ES" sz="2400"/>
              <a:t>FSGE                   No                     Sí              &lt; 3 cm 5 a; 3-6 cm 3 a</a:t>
            </a:r>
          </a:p>
          <a:p>
            <a:r>
              <a:rPr lang="es-ES" altLang="es-ES" sz="2400"/>
              <a:t>                                                                                    &gt; 6 cm 2a</a:t>
            </a:r>
          </a:p>
          <a:p>
            <a:r>
              <a:rPr lang="es-ES" altLang="es-ES" sz="2400"/>
              <a:t>SSAT                    Sí                      Sí                           2 años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E5C458-BECE-4D1D-81DF-ECC374801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1"/>
    </mc:Choice>
    <mc:Fallback xmlns="">
      <p:transition spd="slow" advTm="2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>
            <a:extLst>
              <a:ext uri="{FF2B5EF4-FFF2-40B4-BE49-F238E27FC236}">
                <a16:creationId xmlns:a16="http://schemas.microsoft.com/office/drawing/2014/main" id="{F6C7EF3E-43E0-4006-AAAA-64C10133E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629" y="4560279"/>
            <a:ext cx="6019800" cy="1752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s-ES" sz="3600">
                <a:solidFill>
                  <a:schemeClr val="bg1"/>
                </a:solidFill>
                <a:latin typeface="Arial" panose="020B0604020202020204" pitchFamily="34" charset="0"/>
              </a:rPr>
              <a:t>Muchas Gracias...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462F1D-527F-460E-951A-964C04757071}"/>
              </a:ext>
            </a:extLst>
          </p:cNvPr>
          <p:cNvSpPr/>
          <p:nvPr/>
        </p:nvSpPr>
        <p:spPr>
          <a:xfrm>
            <a:off x="1641231" y="867508"/>
            <a:ext cx="9214338" cy="322384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dirty="0">
                <a:solidFill>
                  <a:schemeClr val="tx1"/>
                </a:solidFill>
              </a:rPr>
              <a:t>   Se diagnostica en lo que se piensa</a:t>
            </a:r>
          </a:p>
          <a:p>
            <a:r>
              <a:rPr lang="es-ES" sz="3600" dirty="0">
                <a:solidFill>
                  <a:schemeClr val="tx1"/>
                </a:solidFill>
              </a:rPr>
              <a:t>   y se piensa en lo que se sabe…</a:t>
            </a:r>
          </a:p>
          <a:p>
            <a:r>
              <a:rPr lang="es-ES" sz="3600" dirty="0">
                <a:solidFill>
                  <a:schemeClr val="tx1"/>
                </a:solidFill>
              </a:rPr>
              <a:t>                                             Dr. Osvaldo </a:t>
            </a:r>
            <a:r>
              <a:rPr lang="es-ES" sz="3600" dirty="0" err="1">
                <a:solidFill>
                  <a:schemeClr val="tx1"/>
                </a:solidFill>
              </a:rPr>
              <a:t>Fustinoni</a:t>
            </a:r>
            <a:endParaRPr lang="es-ES" sz="3600" dirty="0">
              <a:solidFill>
                <a:schemeClr val="tx1"/>
              </a:solidFill>
            </a:endParaRPr>
          </a:p>
          <a:p>
            <a:r>
              <a:rPr lang="es-ES" sz="3600" dirty="0">
                <a:solidFill>
                  <a:schemeClr val="tx1"/>
                </a:solidFill>
              </a:rPr>
              <a:t>                                                      (1909-2000)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A1984A-E8C3-4498-A3AE-7027BDE4A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96"/>
    </mc:Choice>
    <mc:Fallback xmlns="">
      <p:transition spd="slow" advTm="6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bonito, glacial, glaciar">
            <a:extLst>
              <a:ext uri="{FF2B5EF4-FFF2-40B4-BE49-F238E27FC236}">
                <a16:creationId xmlns:a16="http://schemas.microsoft.com/office/drawing/2014/main" id="{9D5C44B6-FDC2-4D77-884C-6D126513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37A662D-1DA6-4559-9035-7F3E37C36D6D}"/>
              </a:ext>
            </a:extLst>
          </p:cNvPr>
          <p:cNvSpPr/>
          <p:nvPr/>
        </p:nvSpPr>
        <p:spPr>
          <a:xfrm>
            <a:off x="1774826" y="5805489"/>
            <a:ext cx="3529013" cy="765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rgbClr val="FFC000"/>
                </a:solidFill>
              </a:rPr>
              <a:t>MUCHAS</a:t>
            </a:r>
            <a:r>
              <a:rPr lang="es-ES" dirty="0">
                <a:solidFill>
                  <a:srgbClr val="FFC000"/>
                </a:solidFill>
              </a:rPr>
              <a:t> </a:t>
            </a:r>
            <a:r>
              <a:rPr lang="es-ES" sz="2800" b="1" dirty="0">
                <a:solidFill>
                  <a:srgbClr val="FFC000"/>
                </a:solidFill>
              </a:rPr>
              <a:t>GRACIAS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77E6BF-A116-416A-A6AB-79F37AD9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3131</Words>
  <Application>Microsoft Office PowerPoint</Application>
  <PresentationFormat>Panorámica</PresentationFormat>
  <Paragraphs>930</Paragraphs>
  <Slides>97</Slides>
  <Notes>0</Notes>
  <HiddenSlides>0</HiddenSlides>
  <MMClips>96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103" baseType="lpstr">
      <vt:lpstr>Arial</vt:lpstr>
      <vt:lpstr>Calibri</vt:lpstr>
      <vt:lpstr>Calibri Light</vt:lpstr>
      <vt:lpstr>Times New Roman</vt:lpstr>
      <vt:lpstr>Tema de Office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pc3</dc:creator>
  <cp:lastModifiedBy>pc3</cp:lastModifiedBy>
  <cp:revision>16</cp:revision>
  <dcterms:created xsi:type="dcterms:W3CDTF">2020-04-10T22:18:30Z</dcterms:created>
  <dcterms:modified xsi:type="dcterms:W3CDTF">2020-04-13T16:14:05Z</dcterms:modified>
</cp:coreProperties>
</file>